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49.jpg" ContentType="image/pn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709" r:id="rId5"/>
    <p:sldMasterId id="2147483714" r:id="rId6"/>
    <p:sldMasterId id="2147483732" r:id="rId7"/>
  </p:sldMasterIdLst>
  <p:notesMasterIdLst>
    <p:notesMasterId r:id="rId35"/>
  </p:notesMasterIdLst>
  <p:sldIdLst>
    <p:sldId id="282" r:id="rId8"/>
    <p:sldId id="1136" r:id="rId9"/>
    <p:sldId id="1169" r:id="rId10"/>
    <p:sldId id="1152" r:id="rId11"/>
    <p:sldId id="1138" r:id="rId12"/>
    <p:sldId id="395" r:id="rId13"/>
    <p:sldId id="1154" r:id="rId14"/>
    <p:sldId id="1155" r:id="rId15"/>
    <p:sldId id="1153" r:id="rId16"/>
    <p:sldId id="1157" r:id="rId17"/>
    <p:sldId id="1156" r:id="rId18"/>
    <p:sldId id="1158" r:id="rId19"/>
    <p:sldId id="1159" r:id="rId20"/>
    <p:sldId id="1161" r:id="rId21"/>
    <p:sldId id="1160" r:id="rId22"/>
    <p:sldId id="1162" r:id="rId23"/>
    <p:sldId id="1163" r:id="rId24"/>
    <p:sldId id="1164" r:id="rId25"/>
    <p:sldId id="1165" r:id="rId26"/>
    <p:sldId id="1166" r:id="rId27"/>
    <p:sldId id="1167" r:id="rId28"/>
    <p:sldId id="1168" r:id="rId29"/>
    <p:sldId id="1171" r:id="rId30"/>
    <p:sldId id="369" r:id="rId31"/>
    <p:sldId id="370" r:id="rId32"/>
    <p:sldId id="1170" r:id="rId33"/>
    <p:sldId id="349"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108B"/>
    <a:srgbClr val="CF108B"/>
    <a:srgbClr val="D40E8C"/>
    <a:srgbClr val="582873"/>
    <a:srgbClr val="7D726D"/>
    <a:srgbClr val="863887"/>
    <a:srgbClr val="B01C87"/>
    <a:srgbClr val="714888"/>
    <a:srgbClr val="A12587"/>
    <a:srgbClr val="B71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42"/>
    <p:restoredTop sz="92708"/>
  </p:normalViewPr>
  <p:slideViewPr>
    <p:cSldViewPr snapToGrid="0">
      <p:cViewPr varScale="1">
        <p:scale>
          <a:sx n="101" d="100"/>
          <a:sy n="101" d="100"/>
        </p:scale>
        <p:origin x="638" y="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John" userId="3389ea36-44fd-4549-a67f-acacce31285e" providerId="ADAL" clId="{6C9D9033-62B1-4D2A-9C9A-AEF954924C54}"/>
    <pc:docChg chg="addSld modSld sldOrd">
      <pc:chgData name="Miner, John" userId="3389ea36-44fd-4549-a67f-acacce31285e" providerId="ADAL" clId="{6C9D9033-62B1-4D2A-9C9A-AEF954924C54}" dt="2022-02-22T21:19:03.088" v="117"/>
      <pc:docMkLst>
        <pc:docMk/>
      </pc:docMkLst>
      <pc:sldChg chg="ord">
        <pc:chgData name="Miner, John" userId="3389ea36-44fd-4549-a67f-acacce31285e" providerId="ADAL" clId="{6C9D9033-62B1-4D2A-9C9A-AEF954924C54}" dt="2022-02-22T21:12:54.395" v="3"/>
        <pc:sldMkLst>
          <pc:docMk/>
          <pc:sldMk cId="3126760649" sldId="1153"/>
        </pc:sldMkLst>
      </pc:sldChg>
      <pc:sldChg chg="ord">
        <pc:chgData name="Miner, John" userId="3389ea36-44fd-4549-a67f-acacce31285e" providerId="ADAL" clId="{6C9D9033-62B1-4D2A-9C9A-AEF954924C54}" dt="2022-02-22T21:18:45.129" v="111"/>
        <pc:sldMkLst>
          <pc:docMk/>
          <pc:sldMk cId="1713592372" sldId="1154"/>
        </pc:sldMkLst>
      </pc:sldChg>
      <pc:sldChg chg="ord">
        <pc:chgData name="Miner, John" userId="3389ea36-44fd-4549-a67f-acacce31285e" providerId="ADAL" clId="{6C9D9033-62B1-4D2A-9C9A-AEF954924C54}" dt="2022-02-22T21:19:03.088" v="117"/>
        <pc:sldMkLst>
          <pc:docMk/>
          <pc:sldMk cId="3449070361" sldId="1156"/>
        </pc:sldMkLst>
      </pc:sldChg>
      <pc:sldChg chg="ord">
        <pc:chgData name="Miner, John" userId="3389ea36-44fd-4549-a67f-acacce31285e" providerId="ADAL" clId="{6C9D9033-62B1-4D2A-9C9A-AEF954924C54}" dt="2022-02-22T21:18:48.149" v="115"/>
        <pc:sldMkLst>
          <pc:docMk/>
          <pc:sldMk cId="777794414" sldId="1161"/>
        </pc:sldMkLst>
      </pc:sldChg>
      <pc:sldChg chg="modSp mod">
        <pc:chgData name="Miner, John" userId="3389ea36-44fd-4549-a67f-acacce31285e" providerId="ADAL" clId="{6C9D9033-62B1-4D2A-9C9A-AEF954924C54}" dt="2022-02-22T21:14:48.023" v="46" actId="20577"/>
        <pc:sldMkLst>
          <pc:docMk/>
          <pc:sldMk cId="207324183" sldId="1162"/>
        </pc:sldMkLst>
        <pc:spChg chg="mod">
          <ac:chgData name="Miner, John" userId="3389ea36-44fd-4549-a67f-acacce31285e" providerId="ADAL" clId="{6C9D9033-62B1-4D2A-9C9A-AEF954924C54}" dt="2022-02-22T21:14:48.023" v="46" actId="20577"/>
          <ac:spMkLst>
            <pc:docMk/>
            <pc:sldMk cId="207324183" sldId="1162"/>
            <ac:spMk id="3" creationId="{5895291C-5793-4581-AD5F-13E2B6D61CF4}"/>
          </ac:spMkLst>
        </pc:spChg>
      </pc:sldChg>
      <pc:sldChg chg="modSp add mod ord">
        <pc:chgData name="Miner, John" userId="3389ea36-44fd-4549-a67f-acacce31285e" providerId="ADAL" clId="{6C9D9033-62B1-4D2A-9C9A-AEF954924C54}" dt="2022-02-22T21:15:42.026" v="99" actId="20577"/>
        <pc:sldMkLst>
          <pc:docMk/>
          <pc:sldMk cId="3787854518" sldId="1163"/>
        </pc:sldMkLst>
        <pc:spChg chg="mod">
          <ac:chgData name="Miner, John" userId="3389ea36-44fd-4549-a67f-acacce31285e" providerId="ADAL" clId="{6C9D9033-62B1-4D2A-9C9A-AEF954924C54}" dt="2022-02-22T21:15:42.026" v="99" actId="20577"/>
          <ac:spMkLst>
            <pc:docMk/>
            <pc:sldMk cId="3787854518" sldId="1163"/>
            <ac:spMk id="4" creationId="{2BE3E9A1-D5B9-5343-A519-CF5C43544576}"/>
          </ac:spMkLst>
        </pc:spChg>
      </pc:sldChg>
      <pc:sldChg chg="add">
        <pc:chgData name="Miner, John" userId="3389ea36-44fd-4549-a67f-acacce31285e" providerId="ADAL" clId="{6C9D9033-62B1-4D2A-9C9A-AEF954924C54}" dt="2022-02-22T21:15:16.894" v="47" actId="2890"/>
        <pc:sldMkLst>
          <pc:docMk/>
          <pc:sldMk cId="885327998" sldId="1164"/>
        </pc:sldMkLst>
      </pc:sldChg>
    </pc:docChg>
  </pc:docChgLst>
  <pc:docChgLst>
    <pc:chgData name="Miner, John" userId="3389ea36-44fd-4549-a67f-acacce31285e" providerId="ADAL" clId="{FB8F05BB-5E55-4761-BBE1-9EE8B5ED5547}"/>
    <pc:docChg chg="custSel delSld modSld">
      <pc:chgData name="Miner, John" userId="3389ea36-44fd-4549-a67f-acacce31285e" providerId="ADAL" clId="{FB8F05BB-5E55-4761-BBE1-9EE8B5ED5547}" dt="2024-01-01T17:14:33.235" v="125" actId="478"/>
      <pc:docMkLst>
        <pc:docMk/>
      </pc:docMkLst>
      <pc:sldChg chg="del">
        <pc:chgData name="Miner, John" userId="3389ea36-44fd-4549-a67f-acacce31285e" providerId="ADAL" clId="{FB8F05BB-5E55-4761-BBE1-9EE8B5ED5547}" dt="2024-01-01T17:09:28.556" v="0" actId="2696"/>
        <pc:sldMkLst>
          <pc:docMk/>
          <pc:sldMk cId="3906584359" sldId="270"/>
        </pc:sldMkLst>
      </pc:sldChg>
      <pc:sldChg chg="modSp mod">
        <pc:chgData name="Miner, John" userId="3389ea36-44fd-4549-a67f-acacce31285e" providerId="ADAL" clId="{FB8F05BB-5E55-4761-BBE1-9EE8B5ED5547}" dt="2024-01-01T17:11:20.973" v="13" actId="20577"/>
        <pc:sldMkLst>
          <pc:docMk/>
          <pc:sldMk cId="378932926" sldId="282"/>
        </pc:sldMkLst>
        <pc:spChg chg="mod">
          <ac:chgData name="Miner, John" userId="3389ea36-44fd-4549-a67f-acacce31285e" providerId="ADAL" clId="{FB8F05BB-5E55-4761-BBE1-9EE8B5ED5547}" dt="2024-01-01T17:11:20.973" v="13" actId="20577"/>
          <ac:spMkLst>
            <pc:docMk/>
            <pc:sldMk cId="378932926" sldId="282"/>
            <ac:spMk id="2" creationId="{8E8FD6E2-9F16-4D4B-A9D7-6716B4BB8B61}"/>
          </ac:spMkLst>
        </pc:spChg>
      </pc:sldChg>
      <pc:sldChg chg="del">
        <pc:chgData name="Miner, John" userId="3389ea36-44fd-4549-a67f-acacce31285e" providerId="ADAL" clId="{FB8F05BB-5E55-4761-BBE1-9EE8B5ED5547}" dt="2024-01-01T17:09:35.180" v="1" actId="2696"/>
        <pc:sldMkLst>
          <pc:docMk/>
          <pc:sldMk cId="886874176" sldId="303"/>
        </pc:sldMkLst>
      </pc:sldChg>
      <pc:sldChg chg="modSp mod">
        <pc:chgData name="Miner, John" userId="3389ea36-44fd-4549-a67f-acacce31285e" providerId="ADAL" clId="{FB8F05BB-5E55-4761-BBE1-9EE8B5ED5547}" dt="2024-01-01T17:13:42.604" v="121" actId="20577"/>
        <pc:sldMkLst>
          <pc:docMk/>
          <pc:sldMk cId="1387067012" sldId="1136"/>
        </pc:sldMkLst>
        <pc:spChg chg="mod">
          <ac:chgData name="Miner, John" userId="3389ea36-44fd-4549-a67f-acacce31285e" providerId="ADAL" clId="{FB8F05BB-5E55-4761-BBE1-9EE8B5ED5547}" dt="2024-01-01T17:13:42.604" v="121" actId="20577"/>
          <ac:spMkLst>
            <pc:docMk/>
            <pc:sldMk cId="1387067012" sldId="1136"/>
            <ac:spMk id="5" creationId="{32B62CEC-62BC-4449-A762-3FDD73252A74}"/>
          </ac:spMkLst>
        </pc:spChg>
      </pc:sldChg>
      <pc:sldChg chg="delSp mod">
        <pc:chgData name="Miner, John" userId="3389ea36-44fd-4549-a67f-acacce31285e" providerId="ADAL" clId="{FB8F05BB-5E55-4761-BBE1-9EE8B5ED5547}" dt="2024-01-01T17:14:33.235" v="125" actId="478"/>
        <pc:sldMkLst>
          <pc:docMk/>
          <pc:sldMk cId="518004954" sldId="1152"/>
        </pc:sldMkLst>
        <pc:picChg chg="del">
          <ac:chgData name="Miner, John" userId="3389ea36-44fd-4549-a67f-acacce31285e" providerId="ADAL" clId="{FB8F05BB-5E55-4761-BBE1-9EE8B5ED5547}" dt="2024-01-01T17:14:31.716" v="123" actId="478"/>
          <ac:picMkLst>
            <pc:docMk/>
            <pc:sldMk cId="518004954" sldId="1152"/>
            <ac:picMk id="7" creationId="{073E2A98-A376-4B5A-A8EA-9870AC1D295A}"/>
          </ac:picMkLst>
        </pc:picChg>
        <pc:picChg chg="del">
          <ac:chgData name="Miner, John" userId="3389ea36-44fd-4549-a67f-acacce31285e" providerId="ADAL" clId="{FB8F05BB-5E55-4761-BBE1-9EE8B5ED5547}" dt="2024-01-01T17:14:30.741" v="122" actId="478"/>
          <ac:picMkLst>
            <pc:docMk/>
            <pc:sldMk cId="518004954" sldId="1152"/>
            <ac:picMk id="9" creationId="{7C7D5A1A-95A4-4239-BB53-F002747FB456}"/>
          </ac:picMkLst>
        </pc:picChg>
        <pc:picChg chg="del">
          <ac:chgData name="Miner, John" userId="3389ea36-44fd-4549-a67f-acacce31285e" providerId="ADAL" clId="{FB8F05BB-5E55-4761-BBE1-9EE8B5ED5547}" dt="2024-01-01T17:14:32.587" v="124" actId="478"/>
          <ac:picMkLst>
            <pc:docMk/>
            <pc:sldMk cId="518004954" sldId="1152"/>
            <ac:picMk id="13" creationId="{834FC5F8-8902-45E4-A988-4C017D9E5B14}"/>
          </ac:picMkLst>
        </pc:picChg>
        <pc:picChg chg="del">
          <ac:chgData name="Miner, John" userId="3389ea36-44fd-4549-a67f-acacce31285e" providerId="ADAL" clId="{FB8F05BB-5E55-4761-BBE1-9EE8B5ED5547}" dt="2024-01-01T17:14:33.235" v="125" actId="478"/>
          <ac:picMkLst>
            <pc:docMk/>
            <pc:sldMk cId="518004954" sldId="1152"/>
            <ac:picMk id="15" creationId="{12DDE6DC-B211-4A13-817C-1E20BE3C04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24</a:t>
            </a:fld>
            <a:endParaRPr lang="en-US"/>
          </a:p>
        </p:txBody>
      </p:sp>
    </p:spTree>
    <p:extLst>
      <p:ext uri="{BB962C8B-B14F-4D97-AF65-F5344CB8AC3E}">
        <p14:creationId xmlns:p14="http://schemas.microsoft.com/office/powerpoint/2010/main" val="36405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7.svg"/><Relationship Id="rId7"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8.svg"/><Relationship Id="rId7"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0" kern="1200" cap="none" spc="-74"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28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08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38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6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spTree>
    <p:extLst>
      <p:ext uri="{BB962C8B-B14F-4D97-AF65-F5344CB8AC3E}">
        <p14:creationId xmlns:p14="http://schemas.microsoft.com/office/powerpoint/2010/main" val="3246645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554" y="272843"/>
            <a:ext cx="3436766" cy="4675240"/>
          </a:xfrm>
          <a:prstGeom prst="rect">
            <a:avLst/>
          </a:prstGeom>
        </p:spPr>
      </p:pic>
    </p:spTree>
    <p:extLst>
      <p:ext uri="{BB962C8B-B14F-4D97-AF65-F5344CB8AC3E}">
        <p14:creationId xmlns:p14="http://schemas.microsoft.com/office/powerpoint/2010/main" val="162318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chemeClr val="accent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userDrawn="1"/>
        </p:nvPicPr>
        <p:blipFill>
          <a:blip r:embed="rId3"/>
          <a:stretch>
            <a:fillRect/>
          </a:stretch>
        </p:blipFill>
        <p:spPr>
          <a:xfrm>
            <a:off x="7355387" y="4552950"/>
            <a:ext cx="1616507" cy="405161"/>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550534"/>
          </a:xfrm>
        </p:spPr>
        <p:txBody>
          <a:bodyPr anchor="t">
            <a:normAutofit/>
          </a:bodyPr>
          <a:lstStyle>
            <a:lvl1pPr marL="257175" indent="-257175">
              <a:lnSpc>
                <a:spcPct val="114000"/>
              </a:lnSpc>
              <a:buFont typeface="Arial" panose="020B0604020202020204" pitchFamily="34" charset="0"/>
              <a:buChar char="•"/>
              <a:defRPr sz="18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14952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a:solidFill>
                  <a:schemeClr val="bg1"/>
                </a:solidFill>
                <a:latin typeface="IBM Plex Sans" panose="020B0503050203000203" pitchFamily="34" charset="77"/>
              </a:rPr>
              <a:t>Your feedback is important to us</a:t>
            </a:r>
            <a:endParaRPr lang="en-US" sz="33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a:solidFill>
                  <a:schemeClr val="bg1"/>
                </a:solidFill>
                <a:latin typeface="IBM Plex Sans" panose="020B0503050203000203" pitchFamily="34" charset="77"/>
              </a:rPr>
              <a:t>Evaluate this session at:</a:t>
            </a:r>
            <a:endParaRPr lang="en-US" sz="27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err="1">
                <a:solidFill>
                  <a:schemeClr val="bg1"/>
                </a:solidFill>
                <a:latin typeface="IBM Plex Sans" panose="020B0503050203000203" pitchFamily="34" charset="77"/>
              </a:rPr>
              <a:t>www.PASSDataCommunitySummit.com</a:t>
            </a:r>
            <a:r>
              <a:rPr lang="en-GB" sz="2700" b="0" i="0">
                <a:solidFill>
                  <a:schemeClr val="bg1"/>
                </a:solidFill>
                <a:latin typeface="IBM Plex Sans" panose="020B0503050203000203" pitchFamily="34" charset="77"/>
              </a:rPr>
              <a:t>/evaluation</a:t>
            </a:r>
            <a:endParaRPr lang="en-US" sz="27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28" y="3989823"/>
            <a:ext cx="2805573" cy="816167"/>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558301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228" y="3989823"/>
            <a:ext cx="2805573" cy="816167"/>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981263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736926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9" name="TextBox 18">
            <a:extLst>
              <a:ext uri="{FF2B5EF4-FFF2-40B4-BE49-F238E27FC236}">
                <a16:creationId xmlns:a16="http://schemas.microsoft.com/office/drawing/2014/main" id="{C94B234A-1412-F54C-B7B6-4BECECBDC070}"/>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9321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4" name="TextBox 13">
            <a:extLst>
              <a:ext uri="{FF2B5EF4-FFF2-40B4-BE49-F238E27FC236}">
                <a16:creationId xmlns:a16="http://schemas.microsoft.com/office/drawing/2014/main" id="{8AAD4FF2-008E-D441-85F1-C0B19A301FF7}"/>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9192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a:p>
        </p:txBody>
      </p:sp>
      <p:sp>
        <p:nvSpPr>
          <p:cNvPr id="24" name="TextBox 23">
            <a:extLst>
              <a:ext uri="{FF2B5EF4-FFF2-40B4-BE49-F238E27FC236}">
                <a16:creationId xmlns:a16="http://schemas.microsoft.com/office/drawing/2014/main" id="{373FA091-06D8-7A40-BA64-7F08FFD88A7F}"/>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4555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5813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555" y="4547261"/>
            <a:ext cx="1631339" cy="410573"/>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2804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304836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1926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631339" cy="410573"/>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834594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631339" cy="410573"/>
          </a:xfrm>
          <a:prstGeom prst="rect">
            <a:avLst/>
          </a:prstGeom>
        </p:spPr>
      </p:pic>
    </p:spTree>
    <p:extLst>
      <p:ext uri="{BB962C8B-B14F-4D97-AF65-F5344CB8AC3E}">
        <p14:creationId xmlns:p14="http://schemas.microsoft.com/office/powerpoint/2010/main" val="2775196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a:t>Click to edit Master title style</a:t>
            </a:r>
            <a:endParaRPr lang="en-US"/>
          </a:p>
        </p:txBody>
      </p:sp>
      <p:pic>
        <p:nvPicPr>
          <p:cNvPr id="6" name="Graphic 5">
            <a:extLst>
              <a:ext uri="{FF2B5EF4-FFF2-40B4-BE49-F238E27FC236}">
                <a16:creationId xmlns:a16="http://schemas.microsoft.com/office/drawing/2014/main" id="{BB6DC49B-235E-554D-ADFC-9C5BF66A6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4247" y="1091932"/>
            <a:ext cx="5755508" cy="167432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16899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8740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2248672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1930695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98467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6582201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4030278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79902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2741386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759727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890273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54707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4067686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534909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9120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074441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57508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3821526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410356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87189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69745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16820113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5517456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617793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2.xml"/><Relationship Id="rId4" Type="http://schemas.openxmlformats.org/officeDocument/2006/relationships/image" Target="../media/image5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tinyurl.com/35ccv5re" TargetMode="External"/><Relationship Id="rId3" Type="http://schemas.openxmlformats.org/officeDocument/2006/relationships/hyperlink" Target="https://tinyurl.com/jfkpke9f" TargetMode="External"/><Relationship Id="rId7" Type="http://schemas.openxmlformats.org/officeDocument/2006/relationships/hyperlink" Target="https://tinyurl.com/57xkcajx" TargetMode="External"/><Relationship Id="rId2" Type="http://schemas.openxmlformats.org/officeDocument/2006/relationships/hyperlink" Target="https://tinyurl.com/46527xkw" TargetMode="External"/><Relationship Id="rId1" Type="http://schemas.openxmlformats.org/officeDocument/2006/relationships/slideLayout" Target="../slideLayouts/slideLayout12.xml"/><Relationship Id="rId6" Type="http://schemas.openxmlformats.org/officeDocument/2006/relationships/hyperlink" Target="https://tinyurl.com/avcja3ud" TargetMode="External"/><Relationship Id="rId11" Type="http://schemas.openxmlformats.org/officeDocument/2006/relationships/hyperlink" Target="https://tinyurl.com/456p4877" TargetMode="External"/><Relationship Id="rId5" Type="http://schemas.openxmlformats.org/officeDocument/2006/relationships/hyperlink" Target="https://tinyurl.com/3abbyrfa" TargetMode="External"/><Relationship Id="rId10" Type="http://schemas.openxmlformats.org/officeDocument/2006/relationships/hyperlink" Target="https://tinyurl.com/mt67s8n5" TargetMode="External"/><Relationship Id="rId4" Type="http://schemas.openxmlformats.org/officeDocument/2006/relationships/hyperlink" Target="https://tinyurl.com/495pjnv7" TargetMode="External"/><Relationship Id="rId9" Type="http://schemas.openxmlformats.org/officeDocument/2006/relationships/hyperlink" Target="https://tinyurl.com/6ns276fu"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tinyurl.com/yeabz4yt" TargetMode="External"/><Relationship Id="rId3" Type="http://schemas.openxmlformats.org/officeDocument/2006/relationships/hyperlink" Target="https://tinyurl.com/4c3my745" TargetMode="External"/><Relationship Id="rId7" Type="http://schemas.openxmlformats.org/officeDocument/2006/relationships/hyperlink" Target="https://tinyurl.com/3325hwa3" TargetMode="External"/><Relationship Id="rId2" Type="http://schemas.openxmlformats.org/officeDocument/2006/relationships/hyperlink" Target="https://tinyurl.com/4buyuv33" TargetMode="External"/><Relationship Id="rId1" Type="http://schemas.openxmlformats.org/officeDocument/2006/relationships/slideLayout" Target="../slideLayouts/slideLayout12.xml"/><Relationship Id="rId6" Type="http://schemas.openxmlformats.org/officeDocument/2006/relationships/hyperlink" Target="https://tinyurl.com/3hvjd8c4" TargetMode="External"/><Relationship Id="rId5" Type="http://schemas.openxmlformats.org/officeDocument/2006/relationships/hyperlink" Target="https://tinyurl.com/vp5b2add" TargetMode="External"/><Relationship Id="rId4" Type="http://schemas.openxmlformats.org/officeDocument/2006/relationships/hyperlink" Target="https://tinyurl.com/2s56hrde" TargetMode="External"/><Relationship Id="rId9" Type="http://schemas.openxmlformats.org/officeDocument/2006/relationships/hyperlink" Target="https://tinyurl.com/bdd9xvv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63854" y="3007696"/>
            <a:ext cx="7923803" cy="1069678"/>
          </a:xfrm>
        </p:spPr>
        <p:txBody>
          <a:bodyPr>
            <a:normAutofit fontScale="90000"/>
          </a:bodyPr>
          <a:lstStyle/>
          <a:p>
            <a:br>
              <a:rPr lang="en-US" sz="3600" b="1" i="0" dirty="0">
                <a:effectLst/>
                <a:latin typeface="Graphik Meetup"/>
              </a:rPr>
            </a:br>
            <a:br>
              <a:rPr lang="en-US" sz="3600" b="1" i="0" dirty="0">
                <a:effectLst/>
                <a:latin typeface="Graphik Meetup"/>
              </a:rPr>
            </a:br>
            <a:br>
              <a:rPr lang="en-US" sz="3600" b="1" i="0" dirty="0">
                <a:effectLst/>
                <a:latin typeface="Graphik Meetup"/>
              </a:rPr>
            </a:br>
            <a:br>
              <a:rPr lang="en-US" sz="3600" b="1" i="0" dirty="0">
                <a:effectLst/>
                <a:latin typeface="Graphik Meetup"/>
              </a:rPr>
            </a:br>
            <a:r>
              <a:rPr lang="en-US" sz="3600" b="1" dirty="0">
                <a:latin typeface="Graphik Meetup"/>
              </a:rPr>
              <a:t>Moving on up to the cloud, with a PostgreSQL database in the sky</a:t>
            </a:r>
            <a:endParaRPr lang="en-US" sz="2400" dirty="0"/>
          </a:p>
        </p:txBody>
      </p:sp>
      <p:sp>
        <p:nvSpPr>
          <p:cNvPr id="6" name="Subtitle 2"/>
          <p:cNvSpPr>
            <a:spLocks noGrp="1"/>
          </p:cNvSpPr>
          <p:nvPr>
            <p:ph type="subTitle" idx="1"/>
          </p:nvPr>
        </p:nvSpPr>
        <p:spPr>
          <a:xfrm>
            <a:off x="363854" y="4202688"/>
            <a:ext cx="2480946"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2"/>
              </a:rPr>
              <a:t>john.miner@insight.com</a:t>
            </a:r>
            <a:endParaRPr lang="en-US" sz="1400" dirty="0">
              <a:latin typeface="+mn-lt"/>
            </a:endParaRPr>
          </a:p>
          <a:p>
            <a:endParaRPr lang="en-US" dirty="0">
              <a:latin typeface="+mn-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81" y="4202688"/>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EF59A-8DC4-DF14-994C-7A00906CEE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F8F818-C5F2-0D11-DF46-8FC8A1346D4A}"/>
              </a:ext>
            </a:extLst>
          </p:cNvPr>
          <p:cNvSpPr>
            <a:spLocks noGrp="1"/>
          </p:cNvSpPr>
          <p:nvPr>
            <p:ph type="title"/>
          </p:nvPr>
        </p:nvSpPr>
        <p:spPr/>
        <p:txBody>
          <a:bodyPr/>
          <a:lstStyle/>
          <a:p>
            <a:r>
              <a:rPr lang="en-US" dirty="0">
                <a:solidFill>
                  <a:schemeClr val="tx1">
                    <a:lumMod val="65000"/>
                    <a:lumOff val="35000"/>
                  </a:schemeClr>
                </a:solidFill>
              </a:rPr>
              <a:t>Infrastructure Deployment</a:t>
            </a:r>
          </a:p>
        </p:txBody>
      </p:sp>
      <p:sp>
        <p:nvSpPr>
          <p:cNvPr id="5" name="Text Placeholder 2">
            <a:extLst>
              <a:ext uri="{FF2B5EF4-FFF2-40B4-BE49-F238E27FC236}">
                <a16:creationId xmlns:a16="http://schemas.microsoft.com/office/drawing/2014/main" id="{91277C53-EC01-2FC7-CB51-B84E28CD832A}"/>
              </a:ext>
            </a:extLst>
          </p:cNvPr>
          <p:cNvSpPr txBox="1">
            <a:spLocks/>
          </p:cNvSpPr>
          <p:nvPr/>
        </p:nvSpPr>
        <p:spPr>
          <a:xfrm>
            <a:off x="214527" y="1225937"/>
            <a:ext cx="6458326"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One time versus multiple deployments?  Use the portal for a one time install.  Write infrastructure as code for multiple deployments.</a:t>
            </a:r>
          </a:p>
          <a:p>
            <a:endParaRPr lang="en-US" sz="1800" dirty="0"/>
          </a:p>
          <a:p>
            <a:r>
              <a:rPr lang="en-US" sz="1800" dirty="0"/>
              <a:t>Decide upon your DevOps language.  Some popular tools are “arm templates”, “azure cli”, “aws cdk”, and “terraform”.</a:t>
            </a:r>
          </a:p>
          <a:p>
            <a:endParaRPr lang="en-US" sz="1800" dirty="0"/>
          </a:p>
          <a:p>
            <a:r>
              <a:rPr lang="en-US" sz="1800" dirty="0"/>
              <a:t>Pick a framework.  Some popular workflow pipelines are “ADO pipelines”, “git hub actions”, and “</a:t>
            </a:r>
            <a:r>
              <a:rPr lang="en-US" sz="1800" dirty="0" err="1"/>
              <a:t>jenkins</a:t>
            </a:r>
            <a:r>
              <a:rPr lang="en-US" sz="1800" dirty="0"/>
              <a:t>”. </a:t>
            </a:r>
          </a:p>
          <a:p>
            <a:endParaRPr lang="en-US" sz="1800" dirty="0"/>
          </a:p>
          <a:p>
            <a:endParaRPr lang="en-US" sz="1800" dirty="0"/>
          </a:p>
          <a:p>
            <a:endParaRPr lang="en-US" sz="1800" dirty="0"/>
          </a:p>
          <a:p>
            <a:endParaRPr lang="en-US" sz="1800" dirty="0"/>
          </a:p>
          <a:p>
            <a:endParaRPr lang="en-US" sz="1800" dirty="0"/>
          </a:p>
        </p:txBody>
      </p:sp>
      <p:pic>
        <p:nvPicPr>
          <p:cNvPr id="7" name="Picture 6" descr="A black text on a white background&#10;&#10;Description automatically generated">
            <a:extLst>
              <a:ext uri="{FF2B5EF4-FFF2-40B4-BE49-F238E27FC236}">
                <a16:creationId xmlns:a16="http://schemas.microsoft.com/office/drawing/2014/main" id="{6491862E-08F0-BC4C-3BD1-955B253E1F83}"/>
              </a:ext>
            </a:extLst>
          </p:cNvPr>
          <p:cNvPicPr>
            <a:picLocks noChangeAspect="1"/>
          </p:cNvPicPr>
          <p:nvPr/>
        </p:nvPicPr>
        <p:blipFill>
          <a:blip r:embed="rId2"/>
          <a:stretch>
            <a:fillRect/>
          </a:stretch>
        </p:blipFill>
        <p:spPr>
          <a:xfrm>
            <a:off x="7029568" y="2647320"/>
            <a:ext cx="1723838" cy="562211"/>
          </a:xfrm>
          <a:prstGeom prst="rect">
            <a:avLst/>
          </a:prstGeom>
        </p:spPr>
      </p:pic>
      <p:pic>
        <p:nvPicPr>
          <p:cNvPr id="9" name="Picture 8" descr="A blue and white logo&#10;&#10;Description automatically generated">
            <a:extLst>
              <a:ext uri="{FF2B5EF4-FFF2-40B4-BE49-F238E27FC236}">
                <a16:creationId xmlns:a16="http://schemas.microsoft.com/office/drawing/2014/main" id="{D61E704B-6118-C13E-B883-B7F81ACAFB96}"/>
              </a:ext>
            </a:extLst>
          </p:cNvPr>
          <p:cNvPicPr>
            <a:picLocks noChangeAspect="1"/>
          </p:cNvPicPr>
          <p:nvPr/>
        </p:nvPicPr>
        <p:blipFill>
          <a:blip r:embed="rId3"/>
          <a:stretch>
            <a:fillRect/>
          </a:stretch>
        </p:blipFill>
        <p:spPr>
          <a:xfrm>
            <a:off x="7131655" y="3453246"/>
            <a:ext cx="1366812" cy="854258"/>
          </a:xfrm>
          <a:prstGeom prst="rect">
            <a:avLst/>
          </a:prstGeom>
        </p:spPr>
      </p:pic>
      <p:pic>
        <p:nvPicPr>
          <p:cNvPr id="11" name="Picture 10" descr="A blue and white logo&#10;&#10;Description automatically generated">
            <a:extLst>
              <a:ext uri="{FF2B5EF4-FFF2-40B4-BE49-F238E27FC236}">
                <a16:creationId xmlns:a16="http://schemas.microsoft.com/office/drawing/2014/main" id="{898D7AC9-09AC-6E75-3A8A-D4136C29C9BE}"/>
              </a:ext>
            </a:extLst>
          </p:cNvPr>
          <p:cNvPicPr>
            <a:picLocks noChangeAspect="1"/>
          </p:cNvPicPr>
          <p:nvPr/>
        </p:nvPicPr>
        <p:blipFill>
          <a:blip r:embed="rId4"/>
          <a:stretch>
            <a:fillRect/>
          </a:stretch>
        </p:blipFill>
        <p:spPr>
          <a:xfrm>
            <a:off x="7182112" y="1225937"/>
            <a:ext cx="1358293" cy="1054822"/>
          </a:xfrm>
          <a:prstGeom prst="rect">
            <a:avLst/>
          </a:prstGeom>
        </p:spPr>
      </p:pic>
    </p:spTree>
    <p:extLst>
      <p:ext uri="{BB962C8B-B14F-4D97-AF65-F5344CB8AC3E}">
        <p14:creationId xmlns:p14="http://schemas.microsoft.com/office/powerpoint/2010/main" val="15885610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98E9C-7C24-28CC-8D44-16C2A6654C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5CDABA-37EB-BE09-94B0-43EC641AAABD}"/>
              </a:ext>
            </a:extLst>
          </p:cNvPr>
          <p:cNvSpPr>
            <a:spLocks noGrp="1"/>
          </p:cNvSpPr>
          <p:nvPr>
            <p:ph type="title"/>
          </p:nvPr>
        </p:nvSpPr>
        <p:spPr/>
        <p:txBody>
          <a:bodyPr/>
          <a:lstStyle/>
          <a:p>
            <a:r>
              <a:rPr lang="en-US" dirty="0">
                <a:solidFill>
                  <a:schemeClr val="tx1">
                    <a:lumMod val="65000"/>
                    <a:lumOff val="35000"/>
                  </a:schemeClr>
                </a:solidFill>
              </a:rPr>
              <a:t>Pubs Database</a:t>
            </a:r>
          </a:p>
        </p:txBody>
      </p:sp>
      <p:sp>
        <p:nvSpPr>
          <p:cNvPr id="5" name="Text Placeholder 2">
            <a:extLst>
              <a:ext uri="{FF2B5EF4-FFF2-40B4-BE49-F238E27FC236}">
                <a16:creationId xmlns:a16="http://schemas.microsoft.com/office/drawing/2014/main" id="{990C424C-0A5B-706D-0184-C43609763F14}"/>
              </a:ext>
            </a:extLst>
          </p:cNvPr>
          <p:cNvSpPr txBox="1">
            <a:spLocks/>
          </p:cNvSpPr>
          <p:nvPr/>
        </p:nvSpPr>
        <p:spPr>
          <a:xfrm>
            <a:off x="214526" y="1225937"/>
            <a:ext cx="4357473"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This sample database was deployed with Microsoft SQL Server 7.0.</a:t>
            </a:r>
          </a:p>
          <a:p>
            <a:pPr marL="0" indent="0">
              <a:buNone/>
            </a:pPr>
            <a:endParaRPr lang="en-US" sz="1800" dirty="0"/>
          </a:p>
          <a:p>
            <a:pPr marL="0" indent="0">
              <a:buNone/>
            </a:pPr>
            <a:r>
              <a:rPr lang="en-US" sz="1800" dirty="0"/>
              <a:t>Simple example on how to migrate a local MS SQL database to the cloud.</a:t>
            </a:r>
          </a:p>
          <a:p>
            <a:pPr marL="0" indent="0">
              <a:buNone/>
            </a:pPr>
            <a:endParaRPr lang="en-US" sz="1800" dirty="0"/>
          </a:p>
          <a:p>
            <a:pPr marL="0" indent="0">
              <a:buNone/>
            </a:pPr>
            <a:r>
              <a:rPr lang="en-US" sz="1800" u="sng" dirty="0"/>
              <a:t>Tasks:</a:t>
            </a:r>
          </a:p>
          <a:p>
            <a:pPr marL="0" indent="0">
              <a:buNone/>
            </a:pPr>
            <a:endParaRPr lang="en-US" sz="1800" u="sng" dirty="0"/>
          </a:p>
          <a:p>
            <a:pPr marL="685800" lvl="1" indent="-342900">
              <a:buFont typeface="+mj-lt"/>
              <a:buAutoNum type="arabicPeriod"/>
            </a:pPr>
            <a:r>
              <a:rPr lang="en-US" sz="1500" dirty="0">
                <a:solidFill>
                  <a:srgbClr val="D40E8C"/>
                </a:solidFill>
              </a:rPr>
              <a:t>Script tables</a:t>
            </a:r>
          </a:p>
          <a:p>
            <a:pPr marL="685800" lvl="1" indent="-342900">
              <a:buFont typeface="+mj-lt"/>
              <a:buAutoNum type="arabicPeriod"/>
            </a:pPr>
            <a:r>
              <a:rPr lang="en-US" sz="1500" dirty="0">
                <a:solidFill>
                  <a:srgbClr val="D40E8C"/>
                </a:solidFill>
              </a:rPr>
              <a:t>Script data</a:t>
            </a:r>
          </a:p>
          <a:p>
            <a:pPr marL="685800" lvl="1" indent="-342900">
              <a:buFont typeface="+mj-lt"/>
              <a:buAutoNum type="arabicPeriod"/>
            </a:pPr>
            <a:r>
              <a:rPr lang="en-US" sz="1500" dirty="0">
                <a:solidFill>
                  <a:srgbClr val="D40E8C"/>
                </a:solidFill>
              </a:rPr>
              <a:t>Convert SQL code</a:t>
            </a:r>
          </a:p>
          <a:p>
            <a:pPr marL="0" indent="0">
              <a:buNone/>
            </a:pPr>
            <a:endParaRPr lang="en-US" sz="1800" dirty="0"/>
          </a:p>
          <a:p>
            <a:endParaRPr lang="en-US" sz="1800" dirty="0"/>
          </a:p>
          <a:p>
            <a:endParaRPr lang="en-US" sz="1800" dirty="0"/>
          </a:p>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D095855F-5DAD-E63B-4A56-C79E23C958E1}"/>
              </a:ext>
            </a:extLst>
          </p:cNvPr>
          <p:cNvPicPr>
            <a:picLocks noChangeAspect="1"/>
          </p:cNvPicPr>
          <p:nvPr/>
        </p:nvPicPr>
        <p:blipFill>
          <a:blip r:embed="rId2"/>
          <a:stretch>
            <a:fillRect/>
          </a:stretch>
        </p:blipFill>
        <p:spPr>
          <a:xfrm>
            <a:off x="4599706" y="1225937"/>
            <a:ext cx="4357473" cy="3493545"/>
          </a:xfrm>
          <a:prstGeom prst="rect">
            <a:avLst/>
          </a:prstGeom>
        </p:spPr>
      </p:pic>
    </p:spTree>
    <p:extLst>
      <p:ext uri="{BB962C8B-B14F-4D97-AF65-F5344CB8AC3E}">
        <p14:creationId xmlns:p14="http://schemas.microsoft.com/office/powerpoint/2010/main" val="33485928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1DF7-6DA7-947C-37AD-7DE800B178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3B999F-31DA-2E17-0191-4CB3AEFBD707}"/>
              </a:ext>
            </a:extLst>
          </p:cNvPr>
          <p:cNvSpPr>
            <a:spLocks noGrp="1"/>
          </p:cNvSpPr>
          <p:nvPr>
            <p:ph type="title"/>
          </p:nvPr>
        </p:nvSpPr>
        <p:spPr/>
        <p:txBody>
          <a:bodyPr/>
          <a:lstStyle/>
          <a:p>
            <a:r>
              <a:rPr lang="en-US" dirty="0">
                <a:solidFill>
                  <a:schemeClr val="tx1">
                    <a:lumMod val="65000"/>
                    <a:lumOff val="35000"/>
                  </a:schemeClr>
                </a:solidFill>
              </a:rPr>
              <a:t>Inventory database</a:t>
            </a:r>
          </a:p>
        </p:txBody>
      </p:sp>
      <p:sp>
        <p:nvSpPr>
          <p:cNvPr id="5" name="Text Placeholder 2">
            <a:extLst>
              <a:ext uri="{FF2B5EF4-FFF2-40B4-BE49-F238E27FC236}">
                <a16:creationId xmlns:a16="http://schemas.microsoft.com/office/drawing/2014/main" id="{FBD6F2E3-BFCB-3D9D-9F4B-3D428755A9A9}"/>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1BD31508-E879-DBE1-E8C2-2DAB7FA74A96}"/>
              </a:ext>
            </a:extLst>
          </p:cNvPr>
          <p:cNvPicPr>
            <a:picLocks noChangeAspect="1"/>
          </p:cNvPicPr>
          <p:nvPr/>
        </p:nvPicPr>
        <p:blipFill>
          <a:blip r:embed="rId2"/>
          <a:stretch>
            <a:fillRect/>
          </a:stretch>
        </p:blipFill>
        <p:spPr>
          <a:xfrm>
            <a:off x="3163640" y="1225936"/>
            <a:ext cx="5805900" cy="3358149"/>
          </a:xfrm>
          <a:prstGeom prst="rect">
            <a:avLst/>
          </a:prstGeom>
        </p:spPr>
      </p:pic>
      <p:sp>
        <p:nvSpPr>
          <p:cNvPr id="8" name="Text Placeholder 2">
            <a:extLst>
              <a:ext uri="{FF2B5EF4-FFF2-40B4-BE49-F238E27FC236}">
                <a16:creationId xmlns:a16="http://schemas.microsoft.com/office/drawing/2014/main" id="{989CF53F-D68D-4868-7FD5-0CEB13FA6B28}"/>
              </a:ext>
            </a:extLst>
          </p:cNvPr>
          <p:cNvSpPr txBox="1">
            <a:spLocks/>
          </p:cNvSpPr>
          <p:nvPr/>
        </p:nvSpPr>
        <p:spPr>
          <a:xfrm>
            <a:off x="267426" y="1048327"/>
            <a:ext cx="2883853"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800" dirty="0"/>
          </a:p>
          <a:p>
            <a:pPr marL="0" indent="0">
              <a:buNone/>
            </a:pPr>
            <a:r>
              <a:rPr lang="en-US" sz="1400" dirty="0"/>
              <a:t>The pubs database is </a:t>
            </a:r>
            <a:r>
              <a:rPr lang="en-US" sz="1400" b="1" dirty="0">
                <a:solidFill>
                  <a:srgbClr val="D40E8C"/>
                </a:solidFill>
              </a:rPr>
              <a:t>tiny</a:t>
            </a:r>
            <a:r>
              <a:rPr lang="en-US" sz="1400" dirty="0"/>
              <a:t>.</a:t>
            </a:r>
          </a:p>
          <a:p>
            <a:pPr marL="0" indent="0">
              <a:buNone/>
            </a:pPr>
            <a:endParaRPr lang="en-US" sz="1400" dirty="0"/>
          </a:p>
          <a:p>
            <a:pPr marL="0" indent="0">
              <a:buNone/>
            </a:pPr>
            <a:endParaRPr lang="en-US" sz="1400" dirty="0"/>
          </a:p>
          <a:p>
            <a:pPr marL="0" indent="0">
              <a:buNone/>
            </a:pPr>
            <a:endParaRPr lang="en-US" sz="1400" dirty="0"/>
          </a:p>
          <a:p>
            <a:endParaRPr lang="en-US" sz="1800" dirty="0"/>
          </a:p>
        </p:txBody>
      </p:sp>
      <p:pic>
        <p:nvPicPr>
          <p:cNvPr id="11" name="Picture 10" descr="A screenshot of a computer&#10;&#10;Description automatically generated">
            <a:extLst>
              <a:ext uri="{FF2B5EF4-FFF2-40B4-BE49-F238E27FC236}">
                <a16:creationId xmlns:a16="http://schemas.microsoft.com/office/drawing/2014/main" id="{EF2DB74B-B810-C080-6EBA-0348CAFBF4D4}"/>
              </a:ext>
            </a:extLst>
          </p:cNvPr>
          <p:cNvPicPr>
            <a:picLocks noChangeAspect="1"/>
          </p:cNvPicPr>
          <p:nvPr/>
        </p:nvPicPr>
        <p:blipFill>
          <a:blip r:embed="rId3"/>
          <a:stretch>
            <a:fillRect/>
          </a:stretch>
        </p:blipFill>
        <p:spPr>
          <a:xfrm>
            <a:off x="318947" y="1690211"/>
            <a:ext cx="2675010" cy="138452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CB7973D-780B-0E18-651D-E228622CBB60}"/>
              </a:ext>
            </a:extLst>
          </p:cNvPr>
          <p:cNvPicPr>
            <a:picLocks noChangeAspect="1"/>
          </p:cNvPicPr>
          <p:nvPr/>
        </p:nvPicPr>
        <p:blipFill>
          <a:blip r:embed="rId4"/>
          <a:stretch>
            <a:fillRect/>
          </a:stretch>
        </p:blipFill>
        <p:spPr>
          <a:xfrm>
            <a:off x="318947" y="3217001"/>
            <a:ext cx="2675010" cy="1379140"/>
          </a:xfrm>
          <a:prstGeom prst="rect">
            <a:avLst/>
          </a:prstGeom>
        </p:spPr>
      </p:pic>
    </p:spTree>
    <p:extLst>
      <p:ext uri="{BB962C8B-B14F-4D97-AF65-F5344CB8AC3E}">
        <p14:creationId xmlns:p14="http://schemas.microsoft.com/office/powerpoint/2010/main" val="167660647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94D6-0CD6-575F-9BDF-78E3C2DE52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D94FF7-2DBF-3559-13E7-025D888A762C}"/>
              </a:ext>
            </a:extLst>
          </p:cNvPr>
          <p:cNvSpPr>
            <a:spLocks noGrp="1"/>
          </p:cNvSpPr>
          <p:nvPr>
            <p:ph type="title"/>
          </p:nvPr>
        </p:nvSpPr>
        <p:spPr/>
        <p:txBody>
          <a:bodyPr/>
          <a:lstStyle/>
          <a:p>
            <a:r>
              <a:rPr lang="en-US" dirty="0">
                <a:solidFill>
                  <a:schemeClr val="tx1">
                    <a:lumMod val="65000"/>
                    <a:lumOff val="35000"/>
                  </a:schemeClr>
                </a:solidFill>
              </a:rPr>
              <a:t>Convert Table Definitions</a:t>
            </a:r>
          </a:p>
        </p:txBody>
      </p:sp>
      <p:sp>
        <p:nvSpPr>
          <p:cNvPr id="5" name="Text Placeholder 2">
            <a:extLst>
              <a:ext uri="{FF2B5EF4-FFF2-40B4-BE49-F238E27FC236}">
                <a16:creationId xmlns:a16="http://schemas.microsoft.com/office/drawing/2014/main" id="{B8363992-3314-454C-028C-A935DF7962A2}"/>
              </a:ext>
            </a:extLst>
          </p:cNvPr>
          <p:cNvSpPr txBox="1">
            <a:spLocks/>
          </p:cNvSpPr>
          <p:nvPr/>
        </p:nvSpPr>
        <p:spPr>
          <a:xfrm>
            <a:off x="214527" y="1225937"/>
            <a:ext cx="8742652" cy="3383848"/>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There are several options for the developer.  You can look around for a 3</a:t>
            </a:r>
            <a:r>
              <a:rPr lang="en-US" sz="1800" baseline="30000" dirty="0"/>
              <a:t>rd</a:t>
            </a:r>
            <a:r>
              <a:rPr lang="en-US" sz="1800" dirty="0"/>
              <a:t> party product, use freeware or recode the DDL by hand.  Listed below are two freeware products.</a:t>
            </a:r>
          </a:p>
          <a:p>
            <a:endParaRPr lang="en-US" sz="1800" dirty="0"/>
          </a:p>
          <a:p>
            <a:r>
              <a:rPr lang="en-US" sz="1800" dirty="0"/>
              <a:t>I have used the </a:t>
            </a:r>
            <a:r>
              <a:rPr lang="en-US" sz="1800" dirty="0">
                <a:solidFill>
                  <a:srgbClr val="D40E8C"/>
                </a:solidFill>
              </a:rPr>
              <a:t>sqlserver2pgsql</a:t>
            </a:r>
            <a:r>
              <a:rPr lang="en-US" sz="1800" dirty="0"/>
              <a:t> Perl script in the past.  It is easy to use and will demo today.</a:t>
            </a:r>
          </a:p>
          <a:p>
            <a:endParaRPr lang="en-US" sz="1800" dirty="0"/>
          </a:p>
          <a:p>
            <a:r>
              <a:rPr lang="en-US" sz="1800" dirty="0"/>
              <a:t>The python class called </a:t>
            </a:r>
            <a:r>
              <a:rPr lang="en-US" sz="1800" dirty="0">
                <a:solidFill>
                  <a:srgbClr val="D40E8C"/>
                </a:solidFill>
              </a:rPr>
              <a:t>sqlglot</a:t>
            </a:r>
            <a:r>
              <a:rPr lang="en-US" sz="1800" dirty="0"/>
              <a:t> was written to translate code between PySpark and Presto.  It supports 18 different dialects of SQL and on my list to learn.</a:t>
            </a:r>
          </a:p>
          <a:p>
            <a:endParaRPr lang="en-US" sz="1800" dirty="0"/>
          </a:p>
          <a:p>
            <a:pPr marL="0" indent="0">
              <a:buNone/>
            </a:pPr>
            <a:r>
              <a:rPr lang="en-US" sz="1500" dirty="0">
                <a:solidFill>
                  <a:srgbClr val="D40E8C"/>
                </a:solidFill>
              </a:rPr>
              <a:t>demo 1 – Perl script</a:t>
            </a:r>
          </a:p>
        </p:txBody>
      </p:sp>
    </p:spTree>
    <p:extLst>
      <p:ext uri="{BB962C8B-B14F-4D97-AF65-F5344CB8AC3E}">
        <p14:creationId xmlns:p14="http://schemas.microsoft.com/office/powerpoint/2010/main" val="584008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5DFDD-CB46-AB55-D5D8-592A6355DB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CFF3C7-3F98-64CA-B391-71581C433C80}"/>
              </a:ext>
            </a:extLst>
          </p:cNvPr>
          <p:cNvSpPr>
            <a:spLocks noGrp="1"/>
          </p:cNvSpPr>
          <p:nvPr>
            <p:ph type="title"/>
          </p:nvPr>
        </p:nvSpPr>
        <p:spPr/>
        <p:txBody>
          <a:bodyPr/>
          <a:lstStyle/>
          <a:p>
            <a:r>
              <a:rPr lang="en-US" dirty="0">
                <a:solidFill>
                  <a:schemeClr val="tx1">
                    <a:lumMod val="65000"/>
                    <a:lumOff val="35000"/>
                  </a:schemeClr>
                </a:solidFill>
              </a:rPr>
              <a:t>Database Tools</a:t>
            </a:r>
          </a:p>
        </p:txBody>
      </p:sp>
      <p:sp>
        <p:nvSpPr>
          <p:cNvPr id="5" name="Text Placeholder 2">
            <a:extLst>
              <a:ext uri="{FF2B5EF4-FFF2-40B4-BE49-F238E27FC236}">
                <a16:creationId xmlns:a16="http://schemas.microsoft.com/office/drawing/2014/main" id="{A159B803-90E3-8942-CEDE-6279BD2C03C8}"/>
              </a:ext>
            </a:extLst>
          </p:cNvPr>
          <p:cNvSpPr txBox="1">
            <a:spLocks/>
          </p:cNvSpPr>
          <p:nvPr/>
        </p:nvSpPr>
        <p:spPr>
          <a:xfrm>
            <a:off x="214527" y="2282221"/>
            <a:ext cx="8294683" cy="2327564"/>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 </a:t>
            </a:r>
            <a:r>
              <a:rPr lang="en-US" sz="1800" dirty="0">
                <a:solidFill>
                  <a:srgbClr val="D40E8C"/>
                </a:solidFill>
              </a:rPr>
              <a:t>pgAdmin</a:t>
            </a:r>
            <a:r>
              <a:rPr lang="en-US" sz="1800" dirty="0"/>
              <a:t> graphical administration tool is like SSMS and </a:t>
            </a:r>
            <a:r>
              <a:rPr lang="en-US" sz="1800" dirty="0" err="1">
                <a:solidFill>
                  <a:srgbClr val="D40E8C"/>
                </a:solidFill>
              </a:rPr>
              <a:t>psql</a:t>
            </a:r>
            <a:r>
              <a:rPr lang="en-US" sz="1800" dirty="0"/>
              <a:t> is an interactive command line tool.</a:t>
            </a:r>
          </a:p>
          <a:p>
            <a:endParaRPr lang="en-US" sz="1800" dirty="0"/>
          </a:p>
          <a:p>
            <a:r>
              <a:rPr lang="en-US" sz="1800" dirty="0"/>
              <a:t>Scheduling can be done with the </a:t>
            </a:r>
            <a:r>
              <a:rPr lang="en-US" sz="1800" dirty="0">
                <a:solidFill>
                  <a:srgbClr val="D40E8C"/>
                </a:solidFill>
              </a:rPr>
              <a:t>pgAgent</a:t>
            </a:r>
            <a:r>
              <a:rPr lang="en-US" sz="1800" dirty="0"/>
              <a:t> extension for a virtual machine or the </a:t>
            </a:r>
            <a:r>
              <a:rPr lang="en-US" sz="1800" dirty="0">
                <a:solidFill>
                  <a:srgbClr val="D40E8C"/>
                </a:solidFill>
              </a:rPr>
              <a:t>cron</a:t>
            </a:r>
            <a:r>
              <a:rPr lang="en-US" sz="1800" dirty="0"/>
              <a:t> extension for the Azure Service.</a:t>
            </a:r>
          </a:p>
          <a:p>
            <a:endParaRPr lang="en-US" sz="1800" dirty="0"/>
          </a:p>
          <a:p>
            <a:r>
              <a:rPr lang="en-US" sz="1800" dirty="0"/>
              <a:t>The database has drivers for both </a:t>
            </a:r>
            <a:r>
              <a:rPr lang="en-US" sz="1800" dirty="0">
                <a:solidFill>
                  <a:srgbClr val="D40E8C"/>
                </a:solidFill>
              </a:rPr>
              <a:t>ODBC</a:t>
            </a:r>
            <a:r>
              <a:rPr lang="en-US" sz="1800" dirty="0"/>
              <a:t> and </a:t>
            </a:r>
            <a:r>
              <a:rPr lang="en-US" sz="1800" dirty="0">
                <a:solidFill>
                  <a:srgbClr val="D40E8C"/>
                </a:solidFill>
              </a:rPr>
              <a:t>JDBC</a:t>
            </a:r>
            <a:r>
              <a:rPr lang="en-US" sz="1800" dirty="0"/>
              <a:t> which is handy when writing ETL.</a:t>
            </a:r>
          </a:p>
          <a:p>
            <a:endParaRPr lang="en-US" sz="1800" dirty="0">
              <a:solidFill>
                <a:srgbClr val="D40E8C"/>
              </a:solidFill>
            </a:endParaRPr>
          </a:p>
          <a:p>
            <a:endParaRPr lang="en-US" sz="1800" dirty="0">
              <a:solidFill>
                <a:srgbClr val="D40E8C"/>
              </a:solidFill>
            </a:endParaRPr>
          </a:p>
          <a:p>
            <a:pPr marL="0" indent="0">
              <a:buNone/>
            </a:pPr>
            <a:endParaRPr lang="en-US" sz="1500" dirty="0">
              <a:solidFill>
                <a:srgbClr val="D40E8C"/>
              </a:solidFill>
            </a:endParaRPr>
          </a:p>
        </p:txBody>
      </p:sp>
      <p:pic>
        <p:nvPicPr>
          <p:cNvPr id="3" name="Picture 2" descr="A close-up of a logo&#10;&#10;Description automatically generated">
            <a:extLst>
              <a:ext uri="{FF2B5EF4-FFF2-40B4-BE49-F238E27FC236}">
                <a16:creationId xmlns:a16="http://schemas.microsoft.com/office/drawing/2014/main" id="{C1154DD8-12E1-FC68-23CC-D6AAF53A891D}"/>
              </a:ext>
            </a:extLst>
          </p:cNvPr>
          <p:cNvPicPr>
            <a:picLocks noChangeAspect="1"/>
          </p:cNvPicPr>
          <p:nvPr/>
        </p:nvPicPr>
        <p:blipFill>
          <a:blip r:embed="rId2"/>
          <a:stretch>
            <a:fillRect/>
          </a:stretch>
        </p:blipFill>
        <p:spPr>
          <a:xfrm>
            <a:off x="334555" y="1147589"/>
            <a:ext cx="3174936" cy="897587"/>
          </a:xfrm>
          <a:prstGeom prst="rect">
            <a:avLst/>
          </a:prstGeom>
        </p:spPr>
      </p:pic>
    </p:spTree>
    <p:extLst>
      <p:ext uri="{BB962C8B-B14F-4D97-AF65-F5344CB8AC3E}">
        <p14:creationId xmlns:p14="http://schemas.microsoft.com/office/powerpoint/2010/main" val="7027024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8B0A5-1F9E-8FDC-2748-338D028A7C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40455A-8E12-E134-5B0A-1D1F773BABCC}"/>
              </a:ext>
            </a:extLst>
          </p:cNvPr>
          <p:cNvSpPr>
            <a:spLocks noGrp="1"/>
          </p:cNvSpPr>
          <p:nvPr>
            <p:ph type="title"/>
          </p:nvPr>
        </p:nvSpPr>
        <p:spPr/>
        <p:txBody>
          <a:bodyPr/>
          <a:lstStyle/>
          <a:p>
            <a:r>
              <a:rPr lang="en-US" dirty="0">
                <a:solidFill>
                  <a:schemeClr val="tx1">
                    <a:lumMod val="65000"/>
                    <a:lumOff val="35000"/>
                  </a:schemeClr>
                </a:solidFill>
              </a:rPr>
              <a:t>Create Empty Tables</a:t>
            </a:r>
          </a:p>
        </p:txBody>
      </p:sp>
      <p:sp>
        <p:nvSpPr>
          <p:cNvPr id="5" name="Text Placeholder 2">
            <a:extLst>
              <a:ext uri="{FF2B5EF4-FFF2-40B4-BE49-F238E27FC236}">
                <a16:creationId xmlns:a16="http://schemas.microsoft.com/office/drawing/2014/main" id="{29FC8D8C-5431-271F-8BEA-9FEAB728999E}"/>
              </a:ext>
            </a:extLst>
          </p:cNvPr>
          <p:cNvSpPr txBox="1">
            <a:spLocks/>
          </p:cNvSpPr>
          <p:nvPr/>
        </p:nvSpPr>
        <p:spPr>
          <a:xfrm>
            <a:off x="214527" y="1225937"/>
            <a:ext cx="8742652" cy="3062283"/>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I have chosen to use Azure SQL Database’s </a:t>
            </a:r>
            <a:r>
              <a:rPr lang="en-US" sz="1800" dirty="0">
                <a:solidFill>
                  <a:srgbClr val="D40E8C"/>
                </a:solidFill>
              </a:rPr>
              <a:t>flexible server </a:t>
            </a:r>
            <a:r>
              <a:rPr lang="en-US" sz="1800" dirty="0"/>
              <a:t>offering for the infrastructure.</a:t>
            </a:r>
          </a:p>
          <a:p>
            <a:endParaRPr lang="en-US" sz="1800" dirty="0"/>
          </a:p>
          <a:p>
            <a:r>
              <a:rPr lang="en-US" sz="1800" dirty="0"/>
              <a:t>The output from the Perl script allows for the tables to be defined </a:t>
            </a:r>
            <a:r>
              <a:rPr lang="en-US" sz="1800" dirty="0">
                <a:solidFill>
                  <a:srgbClr val="D40E8C"/>
                </a:solidFill>
              </a:rPr>
              <a:t>without constraints </a:t>
            </a:r>
            <a:r>
              <a:rPr lang="en-US" sz="1800" dirty="0"/>
              <a:t>(FK, PK).</a:t>
            </a:r>
          </a:p>
          <a:p>
            <a:endParaRPr lang="en-US" sz="1800" dirty="0"/>
          </a:p>
          <a:p>
            <a:r>
              <a:rPr lang="en-US" sz="1800" dirty="0"/>
              <a:t>PostgreSQL supports the </a:t>
            </a:r>
            <a:r>
              <a:rPr lang="en-US" sz="1800" dirty="0">
                <a:solidFill>
                  <a:srgbClr val="D40E8C"/>
                </a:solidFill>
              </a:rPr>
              <a:t>public </a:t>
            </a:r>
            <a:r>
              <a:rPr lang="en-US" sz="1800" dirty="0"/>
              <a:t>schema instead of </a:t>
            </a:r>
            <a:r>
              <a:rPr lang="en-US" sz="1800" dirty="0">
                <a:solidFill>
                  <a:srgbClr val="CF108B"/>
                </a:solidFill>
              </a:rPr>
              <a:t>dbo</a:t>
            </a:r>
            <a:r>
              <a:rPr lang="en-US" sz="1800" dirty="0"/>
              <a:t>.  But you can define one if you want.</a:t>
            </a:r>
          </a:p>
          <a:p>
            <a:endParaRPr lang="en-US" sz="1800" dirty="0"/>
          </a:p>
          <a:p>
            <a:r>
              <a:rPr lang="en-US" sz="1800" dirty="0"/>
              <a:t>There is no control over placement of files using PaaS.  But one can use </a:t>
            </a:r>
            <a:r>
              <a:rPr lang="en-US" sz="1800" dirty="0">
                <a:solidFill>
                  <a:srgbClr val="D40E8C"/>
                </a:solidFill>
              </a:rPr>
              <a:t>tablespaces</a:t>
            </a:r>
            <a:r>
              <a:rPr lang="en-US" sz="1800" dirty="0"/>
              <a:t> if you are using IaaS.  This will give you control of which directory files </a:t>
            </a:r>
            <a:r>
              <a:rPr lang="en-US" sz="1800"/>
              <a:t>are stored in.</a:t>
            </a:r>
            <a:endParaRPr lang="en-US" sz="1800" dirty="0"/>
          </a:p>
          <a:p>
            <a:endParaRPr lang="en-US" sz="1800" dirty="0"/>
          </a:p>
          <a:p>
            <a:pPr marL="0" indent="0">
              <a:buNone/>
            </a:pPr>
            <a:r>
              <a:rPr lang="en-US" sz="1800" dirty="0">
                <a:solidFill>
                  <a:srgbClr val="D40E8C"/>
                </a:solidFill>
              </a:rPr>
              <a:t>demo 2 – create schema + empty tables</a:t>
            </a:r>
          </a:p>
          <a:p>
            <a:endParaRPr lang="en-US" sz="1800" dirty="0">
              <a:solidFill>
                <a:srgbClr val="D40E8C"/>
              </a:solidFill>
            </a:endParaRPr>
          </a:p>
          <a:p>
            <a:endParaRPr lang="en-US" sz="1800" dirty="0"/>
          </a:p>
        </p:txBody>
      </p:sp>
    </p:spTree>
    <p:extLst>
      <p:ext uri="{BB962C8B-B14F-4D97-AF65-F5344CB8AC3E}">
        <p14:creationId xmlns:p14="http://schemas.microsoft.com/office/powerpoint/2010/main" val="21208816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E7A9-C150-2A76-BDA0-72774AB850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FBCAF7-F20B-D2CE-C3F8-3F1018D84A2E}"/>
              </a:ext>
            </a:extLst>
          </p:cNvPr>
          <p:cNvSpPr>
            <a:spLocks noGrp="1"/>
          </p:cNvSpPr>
          <p:nvPr>
            <p:ph type="title"/>
          </p:nvPr>
        </p:nvSpPr>
        <p:spPr/>
        <p:txBody>
          <a:bodyPr/>
          <a:lstStyle/>
          <a:p>
            <a:r>
              <a:rPr lang="en-US" dirty="0">
                <a:solidFill>
                  <a:schemeClr val="tx1">
                    <a:lumMod val="65000"/>
                    <a:lumOff val="35000"/>
                  </a:schemeClr>
                </a:solidFill>
              </a:rPr>
              <a:t>Migrate Data</a:t>
            </a:r>
          </a:p>
        </p:txBody>
      </p:sp>
      <p:sp>
        <p:nvSpPr>
          <p:cNvPr id="5" name="Text Placeholder 2">
            <a:extLst>
              <a:ext uri="{FF2B5EF4-FFF2-40B4-BE49-F238E27FC236}">
                <a16:creationId xmlns:a16="http://schemas.microsoft.com/office/drawing/2014/main" id="{579D6B66-3378-048E-6D94-516476815761}"/>
              </a:ext>
            </a:extLst>
          </p:cNvPr>
          <p:cNvSpPr txBox="1">
            <a:spLocks/>
          </p:cNvSpPr>
          <p:nvPr/>
        </p:nvSpPr>
        <p:spPr>
          <a:xfrm>
            <a:off x="214527" y="1225937"/>
            <a:ext cx="6163602" cy="306228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There are many ways to move data.  Today, I am going to demonstrate two ways to populate the empty tables.</a:t>
            </a:r>
          </a:p>
          <a:p>
            <a:endParaRPr lang="en-US" sz="1800" dirty="0"/>
          </a:p>
          <a:p>
            <a:r>
              <a:rPr lang="en-US" sz="1800" dirty="0"/>
              <a:t>The pubs database is very small.  We can just create </a:t>
            </a:r>
            <a:r>
              <a:rPr lang="en-US" sz="1800" dirty="0">
                <a:solidFill>
                  <a:srgbClr val="D40E8C"/>
                </a:solidFill>
              </a:rPr>
              <a:t>insert statements </a:t>
            </a:r>
            <a:r>
              <a:rPr lang="en-US" sz="1800" dirty="0"/>
              <a:t>using the SSMS tool.</a:t>
            </a:r>
          </a:p>
          <a:p>
            <a:endParaRPr lang="en-US" sz="1800" dirty="0"/>
          </a:p>
          <a:p>
            <a:r>
              <a:rPr lang="en-US" sz="1800" dirty="0"/>
              <a:t>Another golden oldie is to use an </a:t>
            </a:r>
            <a:r>
              <a:rPr lang="en-US" sz="1800" dirty="0">
                <a:solidFill>
                  <a:srgbClr val="D40E8C"/>
                </a:solidFill>
              </a:rPr>
              <a:t>SSIS package </a:t>
            </a:r>
            <a:r>
              <a:rPr lang="en-US" sz="1800" dirty="0"/>
              <a:t>with the correct ODBC driver.</a:t>
            </a:r>
          </a:p>
          <a:p>
            <a:endParaRPr lang="en-US" sz="1800" dirty="0"/>
          </a:p>
          <a:p>
            <a:pPr marL="0" indent="0">
              <a:buNone/>
            </a:pPr>
            <a:r>
              <a:rPr lang="en-US" sz="1800" dirty="0">
                <a:solidFill>
                  <a:srgbClr val="D40E8C"/>
                </a:solidFill>
              </a:rPr>
              <a:t>demo 3 – migrating data</a:t>
            </a:r>
          </a:p>
          <a:p>
            <a:endParaRPr lang="en-US" sz="1800" dirty="0">
              <a:solidFill>
                <a:srgbClr val="D40E8C"/>
              </a:solidFill>
            </a:endParaRPr>
          </a:p>
          <a:p>
            <a:endParaRPr lang="en-US" sz="1800" dirty="0"/>
          </a:p>
        </p:txBody>
      </p:sp>
      <p:pic>
        <p:nvPicPr>
          <p:cNvPr id="3" name="Picture 2" descr="A diagram of a data migration strategy&#10;&#10;Description automatically generated">
            <a:extLst>
              <a:ext uri="{FF2B5EF4-FFF2-40B4-BE49-F238E27FC236}">
                <a16:creationId xmlns:a16="http://schemas.microsoft.com/office/drawing/2014/main" id="{1FA9CACE-87AC-2730-EB78-6B33574683C4}"/>
              </a:ext>
            </a:extLst>
          </p:cNvPr>
          <p:cNvPicPr>
            <a:picLocks noChangeAspect="1"/>
          </p:cNvPicPr>
          <p:nvPr/>
        </p:nvPicPr>
        <p:blipFill>
          <a:blip r:embed="rId2"/>
          <a:stretch>
            <a:fillRect/>
          </a:stretch>
        </p:blipFill>
        <p:spPr>
          <a:xfrm>
            <a:off x="6540001" y="1343249"/>
            <a:ext cx="2183459" cy="1228501"/>
          </a:xfrm>
          <a:prstGeom prst="rect">
            <a:avLst/>
          </a:prstGeom>
        </p:spPr>
      </p:pic>
    </p:spTree>
    <p:extLst>
      <p:ext uri="{BB962C8B-B14F-4D97-AF65-F5344CB8AC3E}">
        <p14:creationId xmlns:p14="http://schemas.microsoft.com/office/powerpoint/2010/main" val="6537087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B7F52-BE6B-CAFB-D655-4D03E2DAD80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CD5E42-8043-E019-E065-694FF69D0375}"/>
              </a:ext>
            </a:extLst>
          </p:cNvPr>
          <p:cNvSpPr>
            <a:spLocks noGrp="1"/>
          </p:cNvSpPr>
          <p:nvPr>
            <p:ph type="title"/>
          </p:nvPr>
        </p:nvSpPr>
        <p:spPr/>
        <p:txBody>
          <a:bodyPr/>
          <a:lstStyle/>
          <a:p>
            <a:r>
              <a:rPr lang="en-US" dirty="0">
                <a:solidFill>
                  <a:schemeClr val="tx1">
                    <a:lumMod val="65000"/>
                    <a:lumOff val="35000"/>
                  </a:schemeClr>
                </a:solidFill>
              </a:rPr>
              <a:t>Modernizing Code</a:t>
            </a:r>
          </a:p>
        </p:txBody>
      </p:sp>
      <p:sp>
        <p:nvSpPr>
          <p:cNvPr id="5" name="Text Placeholder 2">
            <a:extLst>
              <a:ext uri="{FF2B5EF4-FFF2-40B4-BE49-F238E27FC236}">
                <a16:creationId xmlns:a16="http://schemas.microsoft.com/office/drawing/2014/main" id="{894C9D04-AF8C-400D-2573-5F869488DC48}"/>
              </a:ext>
            </a:extLst>
          </p:cNvPr>
          <p:cNvSpPr txBox="1">
            <a:spLocks/>
          </p:cNvSpPr>
          <p:nvPr/>
        </p:nvSpPr>
        <p:spPr>
          <a:xfrm>
            <a:off x="214527" y="1225937"/>
            <a:ext cx="8742652" cy="3512318"/>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This is the hardest part of the migration.  Here are some differences to be aware of.</a:t>
            </a:r>
          </a:p>
          <a:p>
            <a:endParaRPr lang="en-US" sz="1100" dirty="0"/>
          </a:p>
          <a:p>
            <a:pPr marL="685800" lvl="1" indent="-342900">
              <a:buFont typeface="+mj-lt"/>
              <a:buAutoNum type="arabicPeriod"/>
            </a:pPr>
            <a:r>
              <a:rPr lang="en-US" sz="1500" dirty="0"/>
              <a:t>database is case sensitive (ILIKE).</a:t>
            </a:r>
          </a:p>
          <a:p>
            <a:pPr marL="685800" lvl="1" indent="-342900">
              <a:buFont typeface="+mj-lt"/>
              <a:buAutoNum type="arabicPeriod"/>
            </a:pPr>
            <a:r>
              <a:rPr lang="en-US" sz="1500" dirty="0"/>
              <a:t>coding supports multiple languages (pgSQL, Tcl, Perl, and Python).</a:t>
            </a:r>
          </a:p>
          <a:p>
            <a:pPr marL="685800" lvl="1" indent="-342900">
              <a:buFont typeface="+mj-lt"/>
              <a:buAutoNum type="arabicPeriod"/>
            </a:pPr>
            <a:r>
              <a:rPr lang="en-US" sz="1500" dirty="0"/>
              <a:t>expanded set of data types (arrays)</a:t>
            </a:r>
          </a:p>
          <a:p>
            <a:pPr marL="685800" lvl="1" indent="-342900">
              <a:buFont typeface="+mj-lt"/>
              <a:buAutoNum type="arabicPeriod"/>
            </a:pPr>
            <a:r>
              <a:rPr lang="en-US" sz="1500" dirty="0"/>
              <a:t>different statements and variable scoping</a:t>
            </a:r>
          </a:p>
          <a:p>
            <a:pPr marL="685800" lvl="1" indent="-342900">
              <a:buFont typeface="+mj-lt"/>
              <a:buAutoNum type="arabicPeriod"/>
            </a:pPr>
            <a:r>
              <a:rPr lang="en-US" sz="1500" dirty="0"/>
              <a:t>support for indexing (B-Tree, Hash, GiST, SP-GiST, GIN, BRIN)</a:t>
            </a:r>
            <a:endParaRPr lang="en-US" dirty="0"/>
          </a:p>
          <a:p>
            <a:endParaRPr lang="en-US" sz="1100" dirty="0"/>
          </a:p>
          <a:p>
            <a:pPr marL="0" indent="0">
              <a:buNone/>
            </a:pPr>
            <a:r>
              <a:rPr lang="en-US" sz="1800" dirty="0"/>
              <a:t>Going back to the inventory, we have 4 stored procedures, 1 view and 1 trigger in the </a:t>
            </a:r>
            <a:r>
              <a:rPr lang="en-US" sz="1800"/>
              <a:t>pubs database.  </a:t>
            </a:r>
            <a:r>
              <a:rPr lang="en-US" sz="1800" dirty="0"/>
              <a:t>Suggest to use pgSQL for coding.</a:t>
            </a:r>
          </a:p>
          <a:p>
            <a:endParaRPr lang="en-US" sz="1800" dirty="0"/>
          </a:p>
          <a:p>
            <a:pPr marL="0" indent="0">
              <a:buNone/>
            </a:pPr>
            <a:r>
              <a:rPr lang="en-US" sz="1800" dirty="0">
                <a:solidFill>
                  <a:srgbClr val="D40E8C"/>
                </a:solidFill>
              </a:rPr>
              <a:t>demo 4 – redesign stored code</a:t>
            </a:r>
          </a:p>
          <a:p>
            <a:endParaRPr lang="en-US" sz="1800" dirty="0"/>
          </a:p>
        </p:txBody>
      </p:sp>
    </p:spTree>
    <p:extLst>
      <p:ext uri="{BB962C8B-B14F-4D97-AF65-F5344CB8AC3E}">
        <p14:creationId xmlns:p14="http://schemas.microsoft.com/office/powerpoint/2010/main" val="22145909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E27BF-2B5F-5E0C-092D-3539BBCFEB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F62587-9E46-D530-E902-3E613D4DF35C}"/>
              </a:ext>
            </a:extLst>
          </p:cNvPr>
          <p:cNvSpPr>
            <a:spLocks noGrp="1"/>
          </p:cNvSpPr>
          <p:nvPr>
            <p:ph type="title"/>
          </p:nvPr>
        </p:nvSpPr>
        <p:spPr/>
        <p:txBody>
          <a:bodyPr/>
          <a:lstStyle/>
          <a:p>
            <a:r>
              <a:rPr lang="en-US" dirty="0">
                <a:solidFill>
                  <a:schemeClr val="tx1">
                    <a:lumMod val="65000"/>
                    <a:lumOff val="35000"/>
                  </a:schemeClr>
                </a:solidFill>
              </a:rPr>
              <a:t>System Access</a:t>
            </a:r>
          </a:p>
        </p:txBody>
      </p:sp>
      <p:sp>
        <p:nvSpPr>
          <p:cNvPr id="5" name="Text Placeholder 2">
            <a:extLst>
              <a:ext uri="{FF2B5EF4-FFF2-40B4-BE49-F238E27FC236}">
                <a16:creationId xmlns:a16="http://schemas.microsoft.com/office/drawing/2014/main" id="{D616DFAD-E2D1-EB2F-BE66-BF6FCF51B0DC}"/>
              </a:ext>
            </a:extLst>
          </p:cNvPr>
          <p:cNvSpPr txBox="1">
            <a:spLocks/>
          </p:cNvSpPr>
          <p:nvPr/>
        </p:nvSpPr>
        <p:spPr>
          <a:xfrm>
            <a:off x="242236" y="2146194"/>
            <a:ext cx="8251860" cy="2418249"/>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A database without any users is not useful. Most database have logins, users and roles.  PostgreSQL just has roles.</a:t>
            </a:r>
          </a:p>
          <a:p>
            <a:endParaRPr lang="en-US" sz="1800" dirty="0"/>
          </a:p>
          <a:p>
            <a:r>
              <a:rPr lang="en-US" sz="1800" dirty="0"/>
              <a:t>PostgreSQL supports the </a:t>
            </a:r>
            <a:r>
              <a:rPr lang="en-US" sz="1800" b="1" dirty="0"/>
              <a:t>grant</a:t>
            </a:r>
            <a:r>
              <a:rPr lang="en-US" sz="1800" dirty="0"/>
              <a:t>, </a:t>
            </a:r>
            <a:r>
              <a:rPr lang="en-US" sz="1800" b="1" dirty="0"/>
              <a:t>alter</a:t>
            </a:r>
            <a:r>
              <a:rPr lang="en-US" sz="1800" dirty="0"/>
              <a:t>, and </a:t>
            </a:r>
            <a:r>
              <a:rPr lang="en-US" sz="1800" b="1" dirty="0"/>
              <a:t>revoke</a:t>
            </a:r>
            <a:r>
              <a:rPr lang="en-US" sz="1800" dirty="0"/>
              <a:t> statements for permissions.</a:t>
            </a:r>
          </a:p>
          <a:p>
            <a:endParaRPr lang="en-US" sz="1800" dirty="0"/>
          </a:p>
          <a:p>
            <a:r>
              <a:rPr lang="en-US" sz="1800" dirty="0"/>
              <a:t>Also, the database supports </a:t>
            </a:r>
            <a:r>
              <a:rPr lang="en-US" sz="1800" dirty="0">
                <a:solidFill>
                  <a:srgbClr val="D40E8C"/>
                </a:solidFill>
              </a:rPr>
              <a:t>server</a:t>
            </a:r>
            <a:r>
              <a:rPr lang="en-US" sz="1800" dirty="0"/>
              <a:t> and </a:t>
            </a:r>
            <a:r>
              <a:rPr lang="en-US" sz="1800" dirty="0">
                <a:solidFill>
                  <a:srgbClr val="D40E8C"/>
                </a:solidFill>
              </a:rPr>
              <a:t>database</a:t>
            </a:r>
            <a:r>
              <a:rPr lang="en-US" sz="1800" dirty="0"/>
              <a:t> roles.</a:t>
            </a:r>
          </a:p>
          <a:p>
            <a:endParaRPr lang="en-US" sz="1800" dirty="0"/>
          </a:p>
          <a:p>
            <a:pPr marL="0" indent="0">
              <a:buNone/>
            </a:pPr>
            <a:r>
              <a:rPr lang="en-US" sz="1800" dirty="0">
                <a:solidFill>
                  <a:srgbClr val="D40E8C"/>
                </a:solidFill>
              </a:rPr>
              <a:t>demo 5 – creating users</a:t>
            </a:r>
          </a:p>
          <a:p>
            <a:endParaRPr lang="en-US" sz="1800" dirty="0">
              <a:solidFill>
                <a:srgbClr val="D40E8C"/>
              </a:solidFill>
            </a:endParaRPr>
          </a:p>
          <a:p>
            <a:endParaRPr lang="en-US" sz="1800" dirty="0"/>
          </a:p>
        </p:txBody>
      </p:sp>
      <p:pic>
        <p:nvPicPr>
          <p:cNvPr id="6" name="Picture 5">
            <a:extLst>
              <a:ext uri="{FF2B5EF4-FFF2-40B4-BE49-F238E27FC236}">
                <a16:creationId xmlns:a16="http://schemas.microsoft.com/office/drawing/2014/main" id="{E7F9CAA1-485A-1FAA-1559-21A2EBC71929}"/>
              </a:ext>
            </a:extLst>
          </p:cNvPr>
          <p:cNvPicPr>
            <a:picLocks noChangeAspect="1"/>
          </p:cNvPicPr>
          <p:nvPr/>
        </p:nvPicPr>
        <p:blipFill>
          <a:blip r:embed="rId2"/>
          <a:stretch>
            <a:fillRect/>
          </a:stretch>
        </p:blipFill>
        <p:spPr>
          <a:xfrm>
            <a:off x="1833799" y="1191098"/>
            <a:ext cx="4962525" cy="581025"/>
          </a:xfrm>
          <a:prstGeom prst="rect">
            <a:avLst/>
          </a:prstGeom>
        </p:spPr>
      </p:pic>
    </p:spTree>
    <p:extLst>
      <p:ext uri="{BB962C8B-B14F-4D97-AF65-F5344CB8AC3E}">
        <p14:creationId xmlns:p14="http://schemas.microsoft.com/office/powerpoint/2010/main" val="19470370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DF41-EE69-C0A5-C4ED-2F70667BE7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1BA3AA-0433-E691-A7B7-4F81BCAEDA71}"/>
              </a:ext>
            </a:extLst>
          </p:cNvPr>
          <p:cNvSpPr>
            <a:spLocks noGrp="1"/>
          </p:cNvSpPr>
          <p:nvPr>
            <p:ph type="title"/>
          </p:nvPr>
        </p:nvSpPr>
        <p:spPr/>
        <p:txBody>
          <a:bodyPr/>
          <a:lstStyle/>
          <a:p>
            <a:r>
              <a:rPr lang="en-US" dirty="0">
                <a:solidFill>
                  <a:schemeClr val="tx1">
                    <a:lumMod val="65000"/>
                    <a:lumOff val="35000"/>
                  </a:schemeClr>
                </a:solidFill>
              </a:rPr>
              <a:t>Multi-Version Concurrency Control (MVCC)</a:t>
            </a:r>
          </a:p>
        </p:txBody>
      </p:sp>
      <p:pic>
        <p:nvPicPr>
          <p:cNvPr id="3" name="Picture 2" descr="A diagram of a software version&#10;&#10;Description automatically generated with medium confidence">
            <a:extLst>
              <a:ext uri="{FF2B5EF4-FFF2-40B4-BE49-F238E27FC236}">
                <a16:creationId xmlns:a16="http://schemas.microsoft.com/office/drawing/2014/main" id="{C97607E6-3258-6D9F-C6A9-A06B179F14B6}"/>
              </a:ext>
            </a:extLst>
          </p:cNvPr>
          <p:cNvPicPr>
            <a:picLocks noChangeAspect="1"/>
          </p:cNvPicPr>
          <p:nvPr/>
        </p:nvPicPr>
        <p:blipFill>
          <a:blip r:embed="rId2"/>
          <a:stretch>
            <a:fillRect/>
          </a:stretch>
        </p:blipFill>
        <p:spPr>
          <a:xfrm>
            <a:off x="882901" y="1380254"/>
            <a:ext cx="7544454" cy="3017782"/>
          </a:xfrm>
          <a:prstGeom prst="rect">
            <a:avLst/>
          </a:prstGeom>
        </p:spPr>
      </p:pic>
    </p:spTree>
    <p:extLst>
      <p:ext uri="{BB962C8B-B14F-4D97-AF65-F5344CB8AC3E}">
        <p14:creationId xmlns:p14="http://schemas.microsoft.com/office/powerpoint/2010/main" val="39187080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1970 Television Sitcoms</a:t>
            </a:r>
          </a:p>
        </p:txBody>
      </p:sp>
      <p:pic>
        <p:nvPicPr>
          <p:cNvPr id="3" name="Picture 2" descr="A person and person posing for a picture&#10;&#10;Description automatically generated">
            <a:extLst>
              <a:ext uri="{FF2B5EF4-FFF2-40B4-BE49-F238E27FC236}">
                <a16:creationId xmlns:a16="http://schemas.microsoft.com/office/drawing/2014/main" id="{ADE21605-AAE5-4F40-76CD-0A01601A5CC0}"/>
              </a:ext>
            </a:extLst>
          </p:cNvPr>
          <p:cNvPicPr>
            <a:picLocks noChangeAspect="1"/>
          </p:cNvPicPr>
          <p:nvPr/>
        </p:nvPicPr>
        <p:blipFill>
          <a:blip r:embed="rId2"/>
          <a:stretch>
            <a:fillRect/>
          </a:stretch>
        </p:blipFill>
        <p:spPr>
          <a:xfrm>
            <a:off x="499708" y="1511405"/>
            <a:ext cx="2009224" cy="3013836"/>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7D09222C-C228-5CB4-CFA2-69D4F009FB81}"/>
              </a:ext>
            </a:extLst>
          </p:cNvPr>
          <p:cNvPicPr>
            <a:picLocks noChangeAspect="1"/>
          </p:cNvPicPr>
          <p:nvPr/>
        </p:nvPicPr>
        <p:blipFill>
          <a:blip r:embed="rId3"/>
          <a:stretch>
            <a:fillRect/>
          </a:stretch>
        </p:blipFill>
        <p:spPr>
          <a:xfrm>
            <a:off x="3320998" y="1503849"/>
            <a:ext cx="2009224" cy="3013836"/>
          </a:xfrm>
          <a:prstGeom prst="rect">
            <a:avLst/>
          </a:prstGeom>
        </p:spPr>
      </p:pic>
      <p:pic>
        <p:nvPicPr>
          <p:cNvPr id="5" name="Picture 4" descr="A group of people posing for a photo&#10;&#10;Description automatically generated">
            <a:extLst>
              <a:ext uri="{FF2B5EF4-FFF2-40B4-BE49-F238E27FC236}">
                <a16:creationId xmlns:a16="http://schemas.microsoft.com/office/drawing/2014/main" id="{DDD30D74-87D8-CF87-3368-6E6AD7CFB40A}"/>
              </a:ext>
            </a:extLst>
          </p:cNvPr>
          <p:cNvPicPr>
            <a:picLocks noChangeAspect="1"/>
          </p:cNvPicPr>
          <p:nvPr/>
        </p:nvPicPr>
        <p:blipFill>
          <a:blip r:embed="rId4"/>
          <a:stretch>
            <a:fillRect/>
          </a:stretch>
        </p:blipFill>
        <p:spPr>
          <a:xfrm>
            <a:off x="6142288" y="1503849"/>
            <a:ext cx="2048835" cy="3013836"/>
          </a:xfrm>
          <a:prstGeom prst="rect">
            <a:avLst/>
          </a:prstGeom>
        </p:spPr>
      </p:pic>
      <p:sp>
        <p:nvSpPr>
          <p:cNvPr id="6" name="TextBox 5">
            <a:extLst>
              <a:ext uri="{FF2B5EF4-FFF2-40B4-BE49-F238E27FC236}">
                <a16:creationId xmlns:a16="http://schemas.microsoft.com/office/drawing/2014/main" id="{F95C7E7E-F652-FBDA-4486-C30DD9D974C2}"/>
              </a:ext>
            </a:extLst>
          </p:cNvPr>
          <p:cNvSpPr txBox="1"/>
          <p:nvPr/>
        </p:nvSpPr>
        <p:spPr>
          <a:xfrm>
            <a:off x="416581" y="1088212"/>
            <a:ext cx="3173006" cy="300082"/>
          </a:xfrm>
          <a:prstGeom prst="rect">
            <a:avLst/>
          </a:prstGeom>
          <a:noFill/>
        </p:spPr>
        <p:txBody>
          <a:bodyPr wrap="square" rtlCol="0">
            <a:spAutoFit/>
          </a:bodyPr>
          <a:lstStyle/>
          <a:p>
            <a:r>
              <a:rPr lang="en-US" dirty="0">
                <a:solidFill>
                  <a:srgbClr val="CE108B"/>
                </a:solidFill>
              </a:rPr>
              <a:t>https://tinyurl.com/yn9xu97t</a:t>
            </a:r>
          </a:p>
        </p:txBody>
      </p:sp>
    </p:spTree>
    <p:extLst>
      <p:ext uri="{BB962C8B-B14F-4D97-AF65-F5344CB8AC3E}">
        <p14:creationId xmlns:p14="http://schemas.microsoft.com/office/powerpoint/2010/main" val="138706701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CBA5-962E-F204-FEDF-B9091D7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905BB1-E48B-3CD9-E2E2-FE64E745B9FB}"/>
              </a:ext>
            </a:extLst>
          </p:cNvPr>
          <p:cNvSpPr>
            <a:spLocks noGrp="1"/>
          </p:cNvSpPr>
          <p:nvPr>
            <p:ph type="title"/>
          </p:nvPr>
        </p:nvSpPr>
        <p:spPr/>
        <p:txBody>
          <a:bodyPr/>
          <a:lstStyle/>
          <a:p>
            <a:r>
              <a:rPr lang="en-US" dirty="0">
                <a:solidFill>
                  <a:schemeClr val="tx1">
                    <a:lumMod val="65000"/>
                    <a:lumOff val="35000"/>
                  </a:schemeClr>
                </a:solidFill>
              </a:rPr>
              <a:t>Issues with MVCC</a:t>
            </a:r>
          </a:p>
        </p:txBody>
      </p:sp>
      <p:sp>
        <p:nvSpPr>
          <p:cNvPr id="5" name="Text Placeholder 2">
            <a:extLst>
              <a:ext uri="{FF2B5EF4-FFF2-40B4-BE49-F238E27FC236}">
                <a16:creationId xmlns:a16="http://schemas.microsoft.com/office/drawing/2014/main" id="{9EE4CDE5-1E16-489B-8D73-9EE5B91E048D}"/>
              </a:ext>
            </a:extLst>
          </p:cNvPr>
          <p:cNvSpPr txBox="1">
            <a:spLocks/>
          </p:cNvSpPr>
          <p:nvPr/>
        </p:nvSpPr>
        <p:spPr>
          <a:xfrm>
            <a:off x="214527" y="1225937"/>
            <a:ext cx="8742652" cy="3353620"/>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u="sng" dirty="0"/>
              <a:t>Design:</a:t>
            </a:r>
          </a:p>
          <a:p>
            <a:pPr marL="0" indent="0">
              <a:buNone/>
            </a:pPr>
            <a:r>
              <a:rPr lang="en-US" sz="1800" dirty="0"/>
              <a:t>	The MVCC database uses append only storage with auto vacuum.  </a:t>
            </a:r>
          </a:p>
          <a:p>
            <a:pPr marL="0" indent="0">
              <a:buNone/>
            </a:pPr>
            <a:endParaRPr lang="en-US" sz="1800" dirty="0"/>
          </a:p>
          <a:p>
            <a:pPr marL="0" indent="0">
              <a:buNone/>
            </a:pPr>
            <a:r>
              <a:rPr lang="en-US" sz="1800" u="sng" dirty="0"/>
              <a:t>Issues:</a:t>
            </a:r>
          </a:p>
          <a:p>
            <a:pPr marL="0" indent="0">
              <a:buNone/>
            </a:pPr>
            <a:r>
              <a:rPr lang="en-US" sz="1800" dirty="0"/>
              <a:t>	Full copy of tuple.</a:t>
            </a:r>
          </a:p>
          <a:p>
            <a:pPr marL="0" indent="0">
              <a:buNone/>
            </a:pPr>
            <a:r>
              <a:rPr lang="en-US" sz="1800" dirty="0"/>
              <a:t>	Results in table bloat.</a:t>
            </a:r>
          </a:p>
          <a:p>
            <a:pPr marL="0" indent="0">
              <a:buNone/>
            </a:pPr>
            <a:r>
              <a:rPr lang="en-US" sz="1800" dirty="0"/>
              <a:t>	Causes index bloat.</a:t>
            </a:r>
          </a:p>
          <a:p>
            <a:pPr marL="0" indent="0">
              <a:buNone/>
            </a:pPr>
            <a:r>
              <a:rPr lang="en-US" sz="1800" dirty="0"/>
              <a:t>	Auto-vacuum process required.</a:t>
            </a:r>
          </a:p>
          <a:p>
            <a:pPr marL="0" indent="0">
              <a:buNone/>
            </a:pPr>
            <a:endParaRPr lang="en-US" sz="1800" dirty="0"/>
          </a:p>
          <a:p>
            <a:pPr marL="0" indent="0">
              <a:buNone/>
            </a:pPr>
            <a:endParaRPr lang="en-US" sz="1800" dirty="0"/>
          </a:p>
          <a:p>
            <a:pPr marL="0" indent="0">
              <a:buNone/>
            </a:pPr>
            <a:r>
              <a:rPr lang="en-US" sz="1800" dirty="0">
                <a:solidFill>
                  <a:srgbClr val="D40E8C"/>
                </a:solidFill>
              </a:rPr>
              <a:t>* - Oracle and MySQL store tuple deltas which take less space.</a:t>
            </a:r>
          </a:p>
        </p:txBody>
      </p:sp>
    </p:spTree>
    <p:extLst>
      <p:ext uri="{BB962C8B-B14F-4D97-AF65-F5344CB8AC3E}">
        <p14:creationId xmlns:p14="http://schemas.microsoft.com/office/powerpoint/2010/main" val="69488797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1C204-2D26-1078-C30B-AE72158F4A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8248BE-FCC6-3719-E149-CC804FE92A15}"/>
              </a:ext>
            </a:extLst>
          </p:cNvPr>
          <p:cNvSpPr>
            <a:spLocks noGrp="1"/>
          </p:cNvSpPr>
          <p:nvPr>
            <p:ph type="title"/>
          </p:nvPr>
        </p:nvSpPr>
        <p:spPr/>
        <p:txBody>
          <a:bodyPr/>
          <a:lstStyle/>
          <a:p>
            <a:r>
              <a:rPr lang="en-US" dirty="0">
                <a:solidFill>
                  <a:schemeClr val="tx1">
                    <a:lumMod val="65000"/>
                    <a:lumOff val="35000"/>
                  </a:schemeClr>
                </a:solidFill>
              </a:rPr>
              <a:t>System Monitoring</a:t>
            </a:r>
          </a:p>
        </p:txBody>
      </p:sp>
      <p:sp>
        <p:nvSpPr>
          <p:cNvPr id="5" name="Text Placeholder 2">
            <a:extLst>
              <a:ext uri="{FF2B5EF4-FFF2-40B4-BE49-F238E27FC236}">
                <a16:creationId xmlns:a16="http://schemas.microsoft.com/office/drawing/2014/main" id="{D2259159-D7CF-00E8-E07B-424F2539D1BB}"/>
              </a:ext>
            </a:extLst>
          </p:cNvPr>
          <p:cNvSpPr txBox="1">
            <a:spLocks/>
          </p:cNvSpPr>
          <p:nvPr/>
        </p:nvSpPr>
        <p:spPr>
          <a:xfrm>
            <a:off x="214527" y="1225937"/>
            <a:ext cx="6352528" cy="3062283"/>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Use the </a:t>
            </a:r>
            <a:r>
              <a:rPr lang="en-US" sz="1800" dirty="0">
                <a:solidFill>
                  <a:srgbClr val="D40E8C"/>
                </a:solidFill>
              </a:rPr>
              <a:t>pg_stat_statements</a:t>
            </a:r>
            <a:r>
              <a:rPr lang="en-US" sz="1800" dirty="0"/>
              <a:t> to get insights into query executions for IaaS deployments.</a:t>
            </a:r>
          </a:p>
          <a:p>
            <a:endParaRPr lang="en-US" sz="1800" dirty="0"/>
          </a:p>
          <a:p>
            <a:r>
              <a:rPr lang="en-US" sz="1800" dirty="0"/>
              <a:t>Configure the </a:t>
            </a:r>
            <a:r>
              <a:rPr lang="en-US" sz="1800" dirty="0">
                <a:solidFill>
                  <a:srgbClr val="D40E8C"/>
                </a:solidFill>
              </a:rPr>
              <a:t>query store </a:t>
            </a:r>
            <a:r>
              <a:rPr lang="en-US" sz="1800" dirty="0"/>
              <a:t>via the Azure portal for PaaS deployments.</a:t>
            </a:r>
          </a:p>
          <a:p>
            <a:endParaRPr lang="en-US" sz="1800" dirty="0"/>
          </a:p>
          <a:p>
            <a:r>
              <a:rPr lang="en-US" sz="1800" dirty="0"/>
              <a:t>For those of us who are old school, use a </a:t>
            </a:r>
            <a:r>
              <a:rPr lang="en-US" sz="1800" dirty="0">
                <a:solidFill>
                  <a:srgbClr val="D40E8C"/>
                </a:solidFill>
              </a:rPr>
              <a:t>log table</a:t>
            </a:r>
            <a:r>
              <a:rPr lang="en-US" sz="1800" dirty="0"/>
              <a:t> for huge stored procedures.  Break the code into restartable chunks using temp tables.</a:t>
            </a:r>
          </a:p>
          <a:p>
            <a:endParaRPr lang="en-US" sz="1800" dirty="0"/>
          </a:p>
          <a:p>
            <a:r>
              <a:rPr lang="en-US" sz="1800" dirty="0"/>
              <a:t>Regardless of technique, collecting statistics and finding the rouge query easily are part of the DBA job.</a:t>
            </a:r>
          </a:p>
          <a:p>
            <a:endParaRPr lang="en-US" sz="1800" dirty="0"/>
          </a:p>
        </p:txBody>
      </p:sp>
      <p:pic>
        <p:nvPicPr>
          <p:cNvPr id="8" name="Picture 7" descr="A magnifying glass and graph&#10;&#10;Description automatically generated">
            <a:extLst>
              <a:ext uri="{FF2B5EF4-FFF2-40B4-BE49-F238E27FC236}">
                <a16:creationId xmlns:a16="http://schemas.microsoft.com/office/drawing/2014/main" id="{EBFF96FE-5F68-CCE9-2D94-794A4E1A176A}"/>
              </a:ext>
            </a:extLst>
          </p:cNvPr>
          <p:cNvPicPr>
            <a:picLocks noChangeAspect="1"/>
          </p:cNvPicPr>
          <p:nvPr/>
        </p:nvPicPr>
        <p:blipFill>
          <a:blip r:embed="rId2"/>
          <a:stretch>
            <a:fillRect/>
          </a:stretch>
        </p:blipFill>
        <p:spPr>
          <a:xfrm>
            <a:off x="7178701" y="1531329"/>
            <a:ext cx="1177007" cy="1177007"/>
          </a:xfrm>
          <a:prstGeom prst="rect">
            <a:avLst/>
          </a:prstGeom>
        </p:spPr>
      </p:pic>
    </p:spTree>
    <p:extLst>
      <p:ext uri="{BB962C8B-B14F-4D97-AF65-F5344CB8AC3E}">
        <p14:creationId xmlns:p14="http://schemas.microsoft.com/office/powerpoint/2010/main" val="111544715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08188-F99C-5B8E-B115-3619C923B8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6B85AF-156A-227F-29DA-96B49969D6B9}"/>
              </a:ext>
            </a:extLst>
          </p:cNvPr>
          <p:cNvSpPr>
            <a:spLocks noGrp="1"/>
          </p:cNvSpPr>
          <p:nvPr>
            <p:ph type="title"/>
          </p:nvPr>
        </p:nvSpPr>
        <p:spPr/>
        <p:txBody>
          <a:bodyPr/>
          <a:lstStyle/>
          <a:p>
            <a:r>
              <a:rPr lang="en-US" dirty="0">
                <a:solidFill>
                  <a:schemeClr val="tx1">
                    <a:lumMod val="65000"/>
                    <a:lumOff val="35000"/>
                  </a:schemeClr>
                </a:solidFill>
              </a:rPr>
              <a:t>Other Topics</a:t>
            </a:r>
          </a:p>
        </p:txBody>
      </p:sp>
      <p:sp>
        <p:nvSpPr>
          <p:cNvPr id="5" name="Text Placeholder 2">
            <a:extLst>
              <a:ext uri="{FF2B5EF4-FFF2-40B4-BE49-F238E27FC236}">
                <a16:creationId xmlns:a16="http://schemas.microsoft.com/office/drawing/2014/main" id="{2FE45145-648F-77B7-F7FA-F6ADADD7E0B6}"/>
              </a:ext>
            </a:extLst>
          </p:cNvPr>
          <p:cNvSpPr txBox="1">
            <a:spLocks/>
          </p:cNvSpPr>
          <p:nvPr/>
        </p:nvSpPr>
        <p:spPr>
          <a:xfrm>
            <a:off x="214527" y="1225937"/>
            <a:ext cx="6722822" cy="3414076"/>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Replication using publication / subscription.</a:t>
            </a:r>
          </a:p>
          <a:p>
            <a:pPr marL="0" indent="0">
              <a:buNone/>
            </a:pPr>
            <a:endParaRPr lang="en-US" sz="1800" dirty="0"/>
          </a:p>
          <a:p>
            <a:r>
              <a:rPr lang="en-US" sz="1800" dirty="0"/>
              <a:t>Full text search with vectors and indexing.</a:t>
            </a:r>
          </a:p>
          <a:p>
            <a:pPr marL="0" indent="0">
              <a:buNone/>
            </a:pPr>
            <a:endParaRPr lang="en-US" sz="1800" dirty="0"/>
          </a:p>
          <a:p>
            <a:r>
              <a:rPr lang="en-US" sz="1800" dirty="0"/>
              <a:t>High availability using synchronous replication and standby server. </a:t>
            </a:r>
          </a:p>
          <a:p>
            <a:endParaRPr lang="en-US" sz="1800" dirty="0"/>
          </a:p>
          <a:p>
            <a:r>
              <a:rPr lang="en-US" sz="1800" dirty="0"/>
              <a:t>Use the GIS extension for geo-spatial data types.</a:t>
            </a:r>
          </a:p>
          <a:p>
            <a:endParaRPr lang="en-US" sz="1800" dirty="0"/>
          </a:p>
          <a:p>
            <a:r>
              <a:rPr lang="en-US" sz="1800" dirty="0"/>
              <a:t>Look at Liquid Base or Fly Way for deployments.</a:t>
            </a:r>
          </a:p>
          <a:p>
            <a:endParaRPr lang="en-US" sz="1800" dirty="0"/>
          </a:p>
          <a:p>
            <a:r>
              <a:rPr lang="en-US" sz="1800" dirty="0"/>
              <a:t>Backups handled by service.  Must roll your own when using a virtual machine.  The vacuum service handles fragmentation.</a:t>
            </a:r>
          </a:p>
          <a:p>
            <a:endParaRPr lang="en-US" sz="1800" dirty="0"/>
          </a:p>
        </p:txBody>
      </p:sp>
      <p:pic>
        <p:nvPicPr>
          <p:cNvPr id="3" name="Picture 2" descr="A purple book with white text&#10;&#10;Description automatically generated">
            <a:extLst>
              <a:ext uri="{FF2B5EF4-FFF2-40B4-BE49-F238E27FC236}">
                <a16:creationId xmlns:a16="http://schemas.microsoft.com/office/drawing/2014/main" id="{5BA7A091-AEF8-2C95-0B21-C1B83B94CBD0}"/>
              </a:ext>
            </a:extLst>
          </p:cNvPr>
          <p:cNvPicPr>
            <a:picLocks noChangeAspect="1"/>
          </p:cNvPicPr>
          <p:nvPr/>
        </p:nvPicPr>
        <p:blipFill>
          <a:blip r:embed="rId2"/>
          <a:stretch>
            <a:fillRect/>
          </a:stretch>
        </p:blipFill>
        <p:spPr>
          <a:xfrm>
            <a:off x="7006897" y="1256517"/>
            <a:ext cx="1419186" cy="1419186"/>
          </a:xfrm>
          <a:prstGeom prst="rect">
            <a:avLst/>
          </a:prstGeom>
        </p:spPr>
      </p:pic>
      <p:pic>
        <p:nvPicPr>
          <p:cNvPr id="7" name="Picture 6" descr="A logo with lines and dots&#10;&#10;Description automatically generated">
            <a:extLst>
              <a:ext uri="{FF2B5EF4-FFF2-40B4-BE49-F238E27FC236}">
                <a16:creationId xmlns:a16="http://schemas.microsoft.com/office/drawing/2014/main" id="{725C1AB4-66AF-FA51-A8DE-5AFE91B52631}"/>
              </a:ext>
            </a:extLst>
          </p:cNvPr>
          <p:cNvPicPr>
            <a:picLocks noChangeAspect="1"/>
          </p:cNvPicPr>
          <p:nvPr/>
        </p:nvPicPr>
        <p:blipFill>
          <a:blip r:embed="rId3"/>
          <a:stretch>
            <a:fillRect/>
          </a:stretch>
        </p:blipFill>
        <p:spPr>
          <a:xfrm>
            <a:off x="6937349" y="3078732"/>
            <a:ext cx="1738709" cy="825887"/>
          </a:xfrm>
          <a:prstGeom prst="rect">
            <a:avLst/>
          </a:prstGeom>
        </p:spPr>
      </p:pic>
    </p:spTree>
    <p:extLst>
      <p:ext uri="{BB962C8B-B14F-4D97-AF65-F5344CB8AC3E}">
        <p14:creationId xmlns:p14="http://schemas.microsoft.com/office/powerpoint/2010/main" val="19763984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C8A26-741E-29CB-42CF-899F6D644D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9BFA5B-9B88-4E0C-B3E2-7619AA511374}"/>
              </a:ext>
            </a:extLst>
          </p:cNvPr>
          <p:cNvSpPr>
            <a:spLocks noGrp="1"/>
          </p:cNvSpPr>
          <p:nvPr>
            <p:ph type="title"/>
          </p:nvPr>
        </p:nvSpPr>
        <p:spPr/>
        <p:txBody>
          <a:bodyPr/>
          <a:lstStyle/>
          <a:p>
            <a:r>
              <a:rPr lang="en-US" dirty="0">
                <a:solidFill>
                  <a:schemeClr val="tx1">
                    <a:lumMod val="65000"/>
                    <a:lumOff val="35000"/>
                  </a:schemeClr>
                </a:solidFill>
              </a:rPr>
              <a:t>High Availability – Azure SQL DB - Flexible Server</a:t>
            </a:r>
          </a:p>
        </p:txBody>
      </p:sp>
      <p:pic>
        <p:nvPicPr>
          <p:cNvPr id="5" name="Picture 4" descr="A diagram of a computer&#10;&#10;Description automatically generated">
            <a:extLst>
              <a:ext uri="{FF2B5EF4-FFF2-40B4-BE49-F238E27FC236}">
                <a16:creationId xmlns:a16="http://schemas.microsoft.com/office/drawing/2014/main" id="{120C368B-0422-26A9-22F4-B0AD8572090D}"/>
              </a:ext>
            </a:extLst>
          </p:cNvPr>
          <p:cNvPicPr>
            <a:picLocks noChangeAspect="1"/>
          </p:cNvPicPr>
          <p:nvPr/>
        </p:nvPicPr>
        <p:blipFill>
          <a:blip r:embed="rId2"/>
          <a:stretch>
            <a:fillRect/>
          </a:stretch>
        </p:blipFill>
        <p:spPr>
          <a:xfrm>
            <a:off x="888901" y="1228392"/>
            <a:ext cx="6682521" cy="3316449"/>
          </a:xfrm>
          <a:prstGeom prst="rect">
            <a:avLst/>
          </a:prstGeom>
        </p:spPr>
      </p:pic>
    </p:spTree>
    <p:extLst>
      <p:ext uri="{BB962C8B-B14F-4D97-AF65-F5344CB8AC3E}">
        <p14:creationId xmlns:p14="http://schemas.microsoft.com/office/powerpoint/2010/main" val="125546697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The PostgreSQL database is an open-source product available for deployment all three cloud vendors.  This means you can eliminate your </a:t>
            </a:r>
            <a:r>
              <a:rPr lang="en-US" sz="1400" b="1" dirty="0">
                <a:solidFill>
                  <a:srgbClr val="D40E8C"/>
                </a:solidFill>
              </a:rPr>
              <a:t>licensing costs </a:t>
            </a:r>
            <a:r>
              <a:rPr lang="en-US" sz="1400" dirty="0"/>
              <a:t>when creating solutions. </a:t>
            </a:r>
          </a:p>
          <a:p>
            <a:pPr marL="0" indent="0">
              <a:buNone/>
            </a:pPr>
            <a:endParaRPr lang="en-US" sz="1400" dirty="0"/>
          </a:p>
          <a:p>
            <a:pPr marL="0" indent="0">
              <a:buNone/>
            </a:pPr>
            <a:r>
              <a:rPr lang="en-US" sz="1400" dirty="0"/>
              <a:t>The methodology for migrating a historical SQL Server database to the Azure cloud has the following steps:  inventory databases, determine dependencies, migrate tables, load data, install constraints, and deploy re-written SQL code.  While there are tools to help you on this journey, a good understanding of the pgSQL language is a must.</a:t>
            </a:r>
          </a:p>
          <a:p>
            <a:pPr marL="0" indent="0">
              <a:buNone/>
            </a:pPr>
            <a:endParaRPr lang="en-US" sz="1400" dirty="0"/>
          </a:p>
          <a:p>
            <a:pPr marL="0" indent="0">
              <a:buNone/>
            </a:pPr>
            <a:r>
              <a:rPr lang="en-US" sz="1400" dirty="0"/>
              <a:t>The </a:t>
            </a:r>
            <a:r>
              <a:rPr lang="en-US" sz="1400" b="1" dirty="0">
                <a:solidFill>
                  <a:srgbClr val="D40E8C"/>
                </a:solidFill>
              </a:rPr>
              <a:t>multi-version concurrency control </a:t>
            </a:r>
            <a:r>
              <a:rPr lang="en-US" sz="1400" dirty="0"/>
              <a:t>design used in PostgreSQL can cause bloat in both tables and indexes.  However, the auto vacuum service fixes the issue at the cost of maintenance time.</a:t>
            </a:r>
          </a:p>
          <a:p>
            <a:pPr marL="0" indent="0">
              <a:buNone/>
            </a:pPr>
            <a:endParaRPr lang="en-US" sz="1600" dirty="0"/>
          </a:p>
          <a:p>
            <a:pPr marL="0" indent="0">
              <a:buNone/>
            </a:pPr>
            <a:r>
              <a:rPr lang="en-US" sz="1600" dirty="0"/>
              <a:t>Adding </a:t>
            </a:r>
            <a:r>
              <a:rPr lang="en-US" sz="1600" b="1" dirty="0">
                <a:solidFill>
                  <a:srgbClr val="D40E8C"/>
                </a:solidFill>
              </a:rPr>
              <a:t>PostgreSQL</a:t>
            </a:r>
            <a:r>
              <a:rPr lang="en-US" sz="1600" dirty="0"/>
              <a:t> to your skillsets is one way to make yourself marketable.</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Page 1</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94F3EFF-CE4D-4462-AC41-C11CDD93375D}"/>
              </a:ext>
            </a:extLst>
          </p:cNvPr>
          <p:cNvSpPr txBox="1"/>
          <p:nvPr/>
        </p:nvSpPr>
        <p:spPr>
          <a:xfrm>
            <a:off x="242236" y="1287400"/>
            <a:ext cx="4163509" cy="3970318"/>
          </a:xfrm>
          <a:prstGeom prst="rect">
            <a:avLst/>
          </a:prstGeom>
          <a:noFill/>
        </p:spPr>
        <p:txBody>
          <a:bodyPr wrap="square">
            <a:spAutoFit/>
          </a:bodyPr>
          <a:lstStyle/>
          <a:p>
            <a:r>
              <a:rPr lang="en-US" sz="1400" b="1" dirty="0"/>
              <a:t>History of PostgreSQL</a:t>
            </a:r>
          </a:p>
          <a:p>
            <a:pPr lvl="1"/>
            <a:r>
              <a:rPr lang="en-US" sz="1400" dirty="0">
                <a:hlinkClick r:id="rId2"/>
              </a:rPr>
              <a:t>https://tinyurl.com/46527xkw</a:t>
            </a:r>
            <a:endParaRPr lang="en-US" sz="1400" dirty="0"/>
          </a:p>
          <a:p>
            <a:endParaRPr lang="en-US" sz="1400" b="1" dirty="0"/>
          </a:p>
          <a:p>
            <a:r>
              <a:rPr lang="en-US" sz="1400" b="1" dirty="0"/>
              <a:t>DevOps Tools</a:t>
            </a:r>
            <a:r>
              <a:rPr lang="en-US" sz="1400" dirty="0"/>
              <a:t> </a:t>
            </a:r>
          </a:p>
          <a:p>
            <a:pPr lvl="1"/>
            <a:r>
              <a:rPr lang="en-US" sz="1400" dirty="0">
                <a:hlinkClick r:id="rId3"/>
              </a:rPr>
              <a:t>https://tinyurl.com/jfkpke9f</a:t>
            </a:r>
            <a:endParaRPr lang="en-US" sz="1400" dirty="0"/>
          </a:p>
          <a:p>
            <a:endParaRPr lang="en-US" sz="1400" b="1" dirty="0"/>
          </a:p>
          <a:p>
            <a:r>
              <a:rPr lang="en-US" sz="1400" b="1" dirty="0"/>
              <a:t>Perl Conversion Script</a:t>
            </a:r>
          </a:p>
          <a:p>
            <a:pPr lvl="1"/>
            <a:r>
              <a:rPr lang="en-US" sz="1400" dirty="0">
                <a:hlinkClick r:id="rId4"/>
              </a:rPr>
              <a:t>https://tinyurl.com/495pjnv7</a:t>
            </a:r>
            <a:endParaRPr lang="en-US" sz="1400" dirty="0"/>
          </a:p>
          <a:p>
            <a:endParaRPr lang="en-US" sz="1400" dirty="0"/>
          </a:p>
          <a:p>
            <a:r>
              <a:rPr lang="en-US" sz="1400" b="1" dirty="0"/>
              <a:t>Strawberry Perl</a:t>
            </a:r>
          </a:p>
          <a:p>
            <a:pPr lvl="1"/>
            <a:r>
              <a:rPr lang="en-US" sz="1400" dirty="0">
                <a:hlinkClick r:id="rId5"/>
              </a:rPr>
              <a:t>https://tinyurl.com/3abbyrfa</a:t>
            </a:r>
            <a:endParaRPr lang="en-US" sz="1400" dirty="0"/>
          </a:p>
          <a:p>
            <a:pPr lvl="1"/>
            <a:endParaRPr lang="en-US" sz="1400" dirty="0"/>
          </a:p>
          <a:p>
            <a:r>
              <a:rPr lang="en-US" sz="1400" b="1" dirty="0"/>
              <a:t>Client Tools</a:t>
            </a:r>
          </a:p>
          <a:p>
            <a:pPr lvl="1"/>
            <a:r>
              <a:rPr lang="en-US" sz="1400" dirty="0">
                <a:hlinkClick r:id="rId6"/>
              </a:rPr>
              <a:t>https://tinyurl.com/avcja3ud</a:t>
            </a:r>
            <a:endParaRPr lang="en-US" sz="1400" dirty="0"/>
          </a:p>
          <a:p>
            <a:pPr lvl="1"/>
            <a:endParaRPr lang="en-US" sz="1400" dirty="0"/>
          </a:p>
          <a:p>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0519B4DB-44F5-DCFB-CAD0-FF9BADFF65C3}"/>
              </a:ext>
            </a:extLst>
          </p:cNvPr>
          <p:cNvSpPr txBox="1"/>
          <p:nvPr/>
        </p:nvSpPr>
        <p:spPr>
          <a:xfrm>
            <a:off x="4233592" y="1281103"/>
            <a:ext cx="4163509" cy="3970318"/>
          </a:xfrm>
          <a:prstGeom prst="rect">
            <a:avLst/>
          </a:prstGeom>
          <a:noFill/>
        </p:spPr>
        <p:txBody>
          <a:bodyPr wrap="square">
            <a:spAutoFit/>
          </a:bodyPr>
          <a:lstStyle/>
          <a:p>
            <a:r>
              <a:rPr lang="en-US" sz="1400" b="1" dirty="0"/>
              <a:t>ODBC Driver</a:t>
            </a:r>
          </a:p>
          <a:p>
            <a:pPr lvl="1"/>
            <a:r>
              <a:rPr lang="en-US" sz="1400" dirty="0">
                <a:hlinkClick r:id="rId7"/>
              </a:rPr>
              <a:t>https://tinyurl.com/57xkcajx</a:t>
            </a:r>
            <a:endParaRPr lang="en-US" sz="1400" dirty="0"/>
          </a:p>
          <a:p>
            <a:pPr lvl="1"/>
            <a:endParaRPr lang="en-US" sz="1400" b="1" dirty="0"/>
          </a:p>
          <a:p>
            <a:r>
              <a:rPr lang="en-US" sz="1400" b="1" dirty="0"/>
              <a:t>JDBC Driver</a:t>
            </a:r>
            <a:endParaRPr lang="en-US" sz="1400" dirty="0"/>
          </a:p>
          <a:p>
            <a:pPr lvl="1"/>
            <a:r>
              <a:rPr lang="en-US" sz="1400" dirty="0">
                <a:hlinkClick r:id="rId8"/>
              </a:rPr>
              <a:t>https://tinyurl.com/35ccv5re</a:t>
            </a:r>
            <a:endParaRPr lang="en-US" sz="1400" dirty="0"/>
          </a:p>
          <a:p>
            <a:pPr lvl="1"/>
            <a:endParaRPr lang="en-US" sz="1400" b="1" dirty="0"/>
          </a:p>
          <a:p>
            <a:r>
              <a:rPr lang="en-US" sz="1400" b="1" dirty="0" err="1"/>
              <a:t>psSQL</a:t>
            </a:r>
            <a:r>
              <a:rPr lang="en-US" sz="1400" b="1" dirty="0"/>
              <a:t> - Indexes</a:t>
            </a:r>
          </a:p>
          <a:p>
            <a:pPr lvl="1"/>
            <a:r>
              <a:rPr lang="en-US" sz="1400" dirty="0">
                <a:hlinkClick r:id="rId9"/>
              </a:rPr>
              <a:t>https://tinyurl.com/6ns276fu</a:t>
            </a:r>
            <a:endParaRPr lang="en-US" sz="1400" dirty="0"/>
          </a:p>
          <a:p>
            <a:pPr lvl="1"/>
            <a:endParaRPr lang="en-US" sz="1400" dirty="0"/>
          </a:p>
          <a:p>
            <a:r>
              <a:rPr lang="en-US" sz="1400" b="1" dirty="0"/>
              <a:t>pgSQL - Language</a:t>
            </a:r>
          </a:p>
          <a:p>
            <a:pPr lvl="1"/>
            <a:r>
              <a:rPr lang="en-US" sz="1400" dirty="0">
                <a:hlinkClick r:id="rId10"/>
              </a:rPr>
              <a:t>https://tinyurl.com/mt67s8n5</a:t>
            </a:r>
            <a:endParaRPr lang="en-US" sz="1400" dirty="0"/>
          </a:p>
          <a:p>
            <a:pPr lvl="1"/>
            <a:endParaRPr lang="en-US" sz="1400" dirty="0"/>
          </a:p>
          <a:p>
            <a:r>
              <a:rPr lang="en-US" sz="1400" b="1" dirty="0"/>
              <a:t>MVCC</a:t>
            </a:r>
          </a:p>
          <a:p>
            <a:pPr lvl="1"/>
            <a:r>
              <a:rPr lang="en-US" sz="1400" dirty="0">
                <a:hlinkClick r:id="rId11"/>
              </a:rPr>
              <a:t>https://tinyurl.com/456p4877</a:t>
            </a:r>
            <a:endParaRPr lang="en-US" sz="1400" dirty="0"/>
          </a:p>
          <a:p>
            <a:pPr lvl="1"/>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FFA50-C666-83A8-08BE-72CBF293DB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54F26-2605-B93E-C839-2F6968C6F464}"/>
              </a:ext>
            </a:extLst>
          </p:cNvPr>
          <p:cNvSpPr>
            <a:spLocks noGrp="1"/>
          </p:cNvSpPr>
          <p:nvPr>
            <p:ph type="title"/>
          </p:nvPr>
        </p:nvSpPr>
        <p:spPr/>
        <p:txBody>
          <a:bodyPr/>
          <a:lstStyle/>
          <a:p>
            <a:r>
              <a:rPr lang="en-US" dirty="0">
                <a:solidFill>
                  <a:schemeClr val="tx1">
                    <a:lumMod val="65000"/>
                    <a:lumOff val="35000"/>
                  </a:schemeClr>
                </a:solidFill>
              </a:rPr>
              <a:t>References - Page 2</a:t>
            </a:r>
          </a:p>
        </p:txBody>
      </p:sp>
      <p:sp>
        <p:nvSpPr>
          <p:cNvPr id="5" name="Text Placeholder 2">
            <a:extLst>
              <a:ext uri="{FF2B5EF4-FFF2-40B4-BE49-F238E27FC236}">
                <a16:creationId xmlns:a16="http://schemas.microsoft.com/office/drawing/2014/main" id="{3C907B33-F5A8-D1A7-986D-7E656CECBF7B}"/>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6FD2B99-E5C5-9CB9-07E2-D929B25F9D25}"/>
              </a:ext>
            </a:extLst>
          </p:cNvPr>
          <p:cNvSpPr txBox="1"/>
          <p:nvPr/>
        </p:nvSpPr>
        <p:spPr>
          <a:xfrm>
            <a:off x="242236" y="1287400"/>
            <a:ext cx="4163509" cy="3970318"/>
          </a:xfrm>
          <a:prstGeom prst="rect">
            <a:avLst/>
          </a:prstGeom>
          <a:noFill/>
        </p:spPr>
        <p:txBody>
          <a:bodyPr wrap="square">
            <a:spAutoFit/>
          </a:bodyPr>
          <a:lstStyle/>
          <a:p>
            <a:r>
              <a:rPr lang="en-US" sz="1400" b="1" dirty="0"/>
              <a:t>Statement Statistics</a:t>
            </a:r>
          </a:p>
          <a:p>
            <a:pPr lvl="1"/>
            <a:r>
              <a:rPr lang="en-US" sz="1400" dirty="0">
                <a:hlinkClick r:id="rId2"/>
              </a:rPr>
              <a:t>https://tinyurl.com/4buyuv33</a:t>
            </a:r>
            <a:endParaRPr lang="en-US" sz="1400" dirty="0"/>
          </a:p>
          <a:p>
            <a:pPr lvl="1"/>
            <a:endParaRPr lang="en-US" sz="1400" b="1" dirty="0"/>
          </a:p>
          <a:p>
            <a:r>
              <a:rPr lang="en-US" sz="1400" b="1" dirty="0"/>
              <a:t>Query Store</a:t>
            </a:r>
            <a:endParaRPr lang="en-US" sz="1400" dirty="0"/>
          </a:p>
          <a:p>
            <a:pPr lvl="1"/>
            <a:r>
              <a:rPr lang="en-US" sz="1400" dirty="0">
                <a:hlinkClick r:id="rId3"/>
              </a:rPr>
              <a:t>https://tinyurl.com/4c3my745</a:t>
            </a:r>
            <a:endParaRPr lang="en-US" sz="1400" dirty="0"/>
          </a:p>
          <a:p>
            <a:pPr lvl="1"/>
            <a:endParaRPr lang="en-US" sz="1400" b="1" dirty="0"/>
          </a:p>
          <a:p>
            <a:r>
              <a:rPr lang="en-US" sz="1400" b="1" dirty="0"/>
              <a:t>Replication</a:t>
            </a:r>
          </a:p>
          <a:p>
            <a:pPr lvl="1"/>
            <a:r>
              <a:rPr lang="en-US" sz="1400" dirty="0">
                <a:hlinkClick r:id="rId4"/>
              </a:rPr>
              <a:t>https://tinyurl.com/2s56hrde</a:t>
            </a:r>
            <a:endParaRPr lang="en-US" sz="1400" dirty="0"/>
          </a:p>
          <a:p>
            <a:endParaRPr lang="en-US" sz="1400" dirty="0"/>
          </a:p>
          <a:p>
            <a:r>
              <a:rPr lang="en-US" sz="1400" b="1" dirty="0"/>
              <a:t>Full Text Search</a:t>
            </a:r>
          </a:p>
          <a:p>
            <a:pPr lvl="1"/>
            <a:r>
              <a:rPr lang="en-US" sz="1400" dirty="0">
                <a:hlinkClick r:id="rId5"/>
              </a:rPr>
              <a:t>https://tinyurl.com/vp5b2add</a:t>
            </a:r>
            <a:endParaRPr lang="en-US" sz="1400" dirty="0"/>
          </a:p>
          <a:p>
            <a:pPr lvl="1"/>
            <a:endParaRPr lang="en-US" sz="1400" dirty="0"/>
          </a:p>
          <a:p>
            <a:r>
              <a:rPr lang="en-US" sz="1400" b="1" dirty="0"/>
              <a:t>High Availability</a:t>
            </a:r>
          </a:p>
          <a:p>
            <a:pPr lvl="1"/>
            <a:r>
              <a:rPr lang="en-US" sz="1400" dirty="0">
                <a:hlinkClick r:id="rId6"/>
              </a:rPr>
              <a:t>https://tinyurl.com/3hvjd8c4</a:t>
            </a:r>
            <a:endParaRPr lang="en-US" sz="1400" dirty="0"/>
          </a:p>
          <a:p>
            <a:pPr lvl="1"/>
            <a:endParaRPr lang="en-US" sz="1400" dirty="0"/>
          </a:p>
          <a:p>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1BFC26BE-48D1-6A0A-D2F8-1CA09774AD53}"/>
              </a:ext>
            </a:extLst>
          </p:cNvPr>
          <p:cNvSpPr txBox="1"/>
          <p:nvPr/>
        </p:nvSpPr>
        <p:spPr>
          <a:xfrm>
            <a:off x="4233592" y="1281103"/>
            <a:ext cx="4163509" cy="2893100"/>
          </a:xfrm>
          <a:prstGeom prst="rect">
            <a:avLst/>
          </a:prstGeom>
          <a:noFill/>
        </p:spPr>
        <p:txBody>
          <a:bodyPr wrap="square">
            <a:spAutoFit/>
          </a:bodyPr>
          <a:lstStyle/>
          <a:p>
            <a:r>
              <a:rPr lang="en-US" sz="1400" b="1" dirty="0" err="1"/>
              <a:t>PostGIS</a:t>
            </a:r>
            <a:endParaRPr lang="en-US" sz="1400" b="1" dirty="0"/>
          </a:p>
          <a:p>
            <a:pPr lvl="1"/>
            <a:r>
              <a:rPr lang="en-US" sz="1400" dirty="0">
                <a:hlinkClick r:id="rId7"/>
              </a:rPr>
              <a:t>https://tinyurl.com/3325hwa3</a:t>
            </a:r>
            <a:endParaRPr lang="en-US" sz="1400" dirty="0"/>
          </a:p>
          <a:p>
            <a:pPr lvl="1"/>
            <a:endParaRPr lang="en-US" sz="1400" b="1" dirty="0"/>
          </a:p>
          <a:p>
            <a:r>
              <a:rPr lang="en-US" sz="1400" b="1" dirty="0"/>
              <a:t>Liquid Base</a:t>
            </a:r>
            <a:endParaRPr lang="en-US" sz="1400" dirty="0"/>
          </a:p>
          <a:p>
            <a:pPr lvl="1"/>
            <a:r>
              <a:rPr lang="en-US" sz="1400" dirty="0">
                <a:hlinkClick r:id="rId8"/>
              </a:rPr>
              <a:t>https://tinyurl.com/yeabz4yt</a:t>
            </a:r>
            <a:endParaRPr lang="en-US" sz="1400" dirty="0"/>
          </a:p>
          <a:p>
            <a:pPr lvl="1"/>
            <a:endParaRPr lang="en-US" sz="1400" b="1" dirty="0"/>
          </a:p>
          <a:p>
            <a:r>
              <a:rPr lang="en-US" sz="1400" b="1" dirty="0"/>
              <a:t>Fly Way</a:t>
            </a:r>
          </a:p>
          <a:p>
            <a:pPr lvl="1"/>
            <a:r>
              <a:rPr lang="en-US" sz="1400" dirty="0">
                <a:hlinkClick r:id="rId9"/>
              </a:rPr>
              <a:t>https://tinyurl.com/bdd9xvvd</a:t>
            </a:r>
            <a:endParaRPr lang="en-US" sz="1400" dirty="0"/>
          </a:p>
          <a:p>
            <a:pPr lvl="1"/>
            <a:endParaRPr lang="en-US" sz="1400" dirty="0"/>
          </a:p>
          <a:p>
            <a:pPr lvl="1"/>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091223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2BA82-B40B-3693-FD0E-492BFA2676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DDF413-3721-3EB2-11EA-309E30CC9DF9}"/>
              </a:ext>
            </a:extLst>
          </p:cNvPr>
          <p:cNvSpPr>
            <a:spLocks noGrp="1"/>
          </p:cNvSpPr>
          <p:nvPr>
            <p:ph type="title"/>
          </p:nvPr>
        </p:nvSpPr>
        <p:spPr/>
        <p:txBody>
          <a:bodyPr/>
          <a:lstStyle/>
          <a:p>
            <a:r>
              <a:rPr lang="en-US" dirty="0">
                <a:solidFill>
                  <a:schemeClr val="tx1">
                    <a:lumMod val="65000"/>
                    <a:lumOff val="35000"/>
                  </a:schemeClr>
                </a:solidFill>
              </a:rPr>
              <a:t>Purpose</a:t>
            </a:r>
          </a:p>
        </p:txBody>
      </p:sp>
      <p:sp>
        <p:nvSpPr>
          <p:cNvPr id="5" name="Text Placeholder 2">
            <a:extLst>
              <a:ext uri="{FF2B5EF4-FFF2-40B4-BE49-F238E27FC236}">
                <a16:creationId xmlns:a16="http://schemas.microsoft.com/office/drawing/2014/main" id="{CF6250AE-E9AC-7D92-B526-5E8681E482EE}"/>
              </a:ext>
            </a:extLst>
          </p:cNvPr>
          <p:cNvSpPr txBox="1">
            <a:spLocks/>
          </p:cNvSpPr>
          <p:nvPr/>
        </p:nvSpPr>
        <p:spPr>
          <a:xfrm>
            <a:off x="214527" y="1225937"/>
            <a:ext cx="8742652" cy="3062283"/>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Many companies are looking to reduce licensing costs by moving databases currently written for SQL Server to PostgreSQL.  What are the technical pitfalls you might encounter when moving not only the database schema but re-factoring the code?</a:t>
            </a:r>
          </a:p>
          <a:p>
            <a:endParaRPr lang="en-US" sz="1800" dirty="0"/>
          </a:p>
          <a:p>
            <a:r>
              <a:rPr lang="en-US" sz="1800" dirty="0"/>
              <a:t>Migrating the schema and data from one database system to another is not hard.  However, the old saying of “garbage in equals garbage out” applies to both views and stored code.</a:t>
            </a:r>
          </a:p>
          <a:p>
            <a:endParaRPr lang="en-US" sz="1800" dirty="0"/>
          </a:p>
          <a:p>
            <a:r>
              <a:rPr lang="en-US" sz="1800" dirty="0"/>
              <a:t>These two types of pre-compiled code will challenge the developer to use their skills to decipher code written years ago and convert it to modern day code that is performant, uses intermediate steps for debugging and uses logging for run time metrics.</a:t>
            </a:r>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3310607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Topics – Migration </a:t>
            </a:r>
            <a:r>
              <a:rPr lang="en-US" dirty="0" err="1">
                <a:solidFill>
                  <a:schemeClr val="tx1">
                    <a:lumMod val="65000"/>
                    <a:lumOff val="35000"/>
                  </a:schemeClr>
                </a:solidFill>
              </a:rPr>
              <a:t>Methodolgy</a:t>
            </a:r>
            <a:endParaRPr lang="en-US" dirty="0">
              <a:solidFill>
                <a:schemeClr val="tx1">
                  <a:lumMod val="65000"/>
                  <a:lumOff val="35000"/>
                </a:schemeClr>
              </a:solidFill>
            </a:endParaRP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447976" y="1596390"/>
            <a:ext cx="4554773" cy="303633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n-US" sz="1800" dirty="0"/>
              <a:t>Inventory Databases</a:t>
            </a:r>
          </a:p>
          <a:p>
            <a:pPr marL="342900" indent="-342900">
              <a:buFont typeface="+mj-lt"/>
              <a:buAutoNum type="arabicPeriod"/>
            </a:pPr>
            <a:r>
              <a:rPr lang="en-US" sz="1800" dirty="0"/>
              <a:t>Baseline Resource Usage</a:t>
            </a:r>
          </a:p>
          <a:p>
            <a:pPr marL="342900" indent="-342900">
              <a:buFont typeface="+mj-lt"/>
              <a:buAutoNum type="arabicPeriod"/>
            </a:pPr>
            <a:r>
              <a:rPr lang="en-US" sz="1800" dirty="0"/>
              <a:t>Deploy Infrastructure</a:t>
            </a:r>
          </a:p>
          <a:p>
            <a:pPr marL="342900" indent="-342900">
              <a:buFont typeface="+mj-lt"/>
              <a:buAutoNum type="arabicPeriod"/>
            </a:pPr>
            <a:r>
              <a:rPr lang="en-US" sz="1800" dirty="0"/>
              <a:t>Move Tables and Data</a:t>
            </a:r>
          </a:p>
          <a:p>
            <a:pPr marL="342900" indent="-342900">
              <a:buFont typeface="+mj-lt"/>
              <a:buAutoNum type="arabicPeriod"/>
            </a:pPr>
            <a:r>
              <a:rPr lang="en-US" sz="1800" dirty="0"/>
              <a:t>Redesign Stored Code</a:t>
            </a:r>
          </a:p>
          <a:p>
            <a:pPr marL="342900" indent="-342900">
              <a:buFont typeface="+mj-lt"/>
              <a:buAutoNum type="arabicPeriod"/>
            </a:pPr>
            <a:r>
              <a:rPr lang="en-US" sz="1800" dirty="0"/>
              <a:t>Other Topics</a:t>
            </a:r>
          </a:p>
          <a:p>
            <a:endParaRPr lang="en-US" sz="1800" dirty="0"/>
          </a:p>
        </p:txBody>
      </p:sp>
    </p:spTree>
    <p:extLst>
      <p:ext uri="{BB962C8B-B14F-4D97-AF65-F5344CB8AC3E}">
        <p14:creationId xmlns:p14="http://schemas.microsoft.com/office/powerpoint/2010/main" val="5180049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FB47-01C3-42C8-A820-3CC815C02B6C}"/>
              </a:ext>
            </a:extLst>
          </p:cNvPr>
          <p:cNvSpPr>
            <a:spLocks noGrp="1"/>
          </p:cNvSpPr>
          <p:nvPr>
            <p:ph type="title"/>
          </p:nvPr>
        </p:nvSpPr>
        <p:spPr/>
        <p:txBody>
          <a:bodyPr/>
          <a:lstStyle/>
          <a:p>
            <a:r>
              <a:rPr lang="en-US" dirty="0"/>
              <a:t>History Lesson</a:t>
            </a:r>
          </a:p>
        </p:txBody>
      </p:sp>
      <p:sp>
        <p:nvSpPr>
          <p:cNvPr id="4" name="Text Placeholder 2">
            <a:extLst>
              <a:ext uri="{FF2B5EF4-FFF2-40B4-BE49-F238E27FC236}">
                <a16:creationId xmlns:a16="http://schemas.microsoft.com/office/drawing/2014/main" id="{5FC8F6C5-ECDD-4711-9540-A9D828BCFE6A}"/>
              </a:ext>
            </a:extLst>
          </p:cNvPr>
          <p:cNvSpPr txBox="1">
            <a:spLocks/>
          </p:cNvSpPr>
          <p:nvPr/>
        </p:nvSpPr>
        <p:spPr>
          <a:xfrm>
            <a:off x="214527" y="1225937"/>
            <a:ext cx="7133419" cy="343277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1986 - Berkley </a:t>
            </a:r>
            <a:r>
              <a:rPr lang="en-US" sz="1800" dirty="0">
                <a:solidFill>
                  <a:srgbClr val="CE108B"/>
                </a:solidFill>
              </a:rPr>
              <a:t>POSTGRES</a:t>
            </a:r>
            <a:r>
              <a:rPr lang="en-US" sz="1800" b="0" i="0" dirty="0">
                <a:solidFill>
                  <a:srgbClr val="7D726D"/>
                </a:solidFill>
                <a:effectLst/>
                <a:latin typeface="Verdana" panose="020B0604030504040204" pitchFamily="34" charset="0"/>
                <a:ea typeface="Verdana" panose="020B0604030504040204" pitchFamily="34" charset="0"/>
                <a:cs typeface="Verdana" panose="020B0604030504040204" pitchFamily="34" charset="0"/>
              </a:rPr>
              <a:t> project - led by Professor Michael Stonebraker.  The effort was sponsored by many different government grants.  </a:t>
            </a:r>
          </a:p>
          <a:p>
            <a:pPr marL="0" indent="0">
              <a:buNone/>
            </a:pPr>
            <a:br>
              <a:rPr lang="en-US" sz="1800" dirty="0"/>
            </a:br>
            <a:r>
              <a:rPr lang="en-US" sz="1800" dirty="0"/>
              <a:t>1995 - Andrew Yu and Jolly Chen added an SQL language interpreter to database engine. It was released as </a:t>
            </a:r>
            <a:r>
              <a:rPr lang="en-US" sz="1800" dirty="0">
                <a:solidFill>
                  <a:srgbClr val="CE108B"/>
                </a:solidFill>
              </a:rPr>
              <a:t>Postgres95</a:t>
            </a:r>
            <a:r>
              <a:rPr lang="en-US" sz="1800" dirty="0"/>
              <a:t> as open-source descendant of the original project.</a:t>
            </a:r>
          </a:p>
          <a:p>
            <a:pPr marL="0" indent="0">
              <a:buNone/>
            </a:pPr>
            <a:endParaRPr lang="en-US" sz="1800" dirty="0"/>
          </a:p>
          <a:p>
            <a:pPr marL="0" indent="0">
              <a:buNone/>
            </a:pPr>
            <a:r>
              <a:rPr lang="en-US" sz="1800" dirty="0"/>
              <a:t>The database engine was re-written in ANSI C for speed.  In 1996, the name was changed to </a:t>
            </a:r>
            <a:r>
              <a:rPr lang="en-US" sz="1800" dirty="0">
                <a:solidFill>
                  <a:srgbClr val="CE108B"/>
                </a:solidFill>
              </a:rPr>
              <a:t>PostgreSQL</a:t>
            </a:r>
            <a:r>
              <a:rPr lang="en-US" sz="1800" dirty="0"/>
              <a:t> </a:t>
            </a:r>
          </a:p>
          <a:p>
            <a:endParaRPr lang="en-US" dirty="0"/>
          </a:p>
          <a:p>
            <a:endParaRPr lang="en-US" dirty="0"/>
          </a:p>
        </p:txBody>
      </p:sp>
      <p:pic>
        <p:nvPicPr>
          <p:cNvPr id="5" name="Picture 4" descr="A blue elephant with black background&#10;&#10;Description automatically generated">
            <a:extLst>
              <a:ext uri="{FF2B5EF4-FFF2-40B4-BE49-F238E27FC236}">
                <a16:creationId xmlns:a16="http://schemas.microsoft.com/office/drawing/2014/main" id="{2CB7407A-6846-C92D-5C07-557B504B00A9}"/>
              </a:ext>
            </a:extLst>
          </p:cNvPr>
          <p:cNvPicPr>
            <a:picLocks noChangeAspect="1"/>
          </p:cNvPicPr>
          <p:nvPr/>
        </p:nvPicPr>
        <p:blipFill>
          <a:blip r:embed="rId2"/>
          <a:stretch>
            <a:fillRect/>
          </a:stretch>
        </p:blipFill>
        <p:spPr>
          <a:xfrm>
            <a:off x="7647710" y="2281403"/>
            <a:ext cx="1022558" cy="1022558"/>
          </a:xfrm>
          <a:prstGeom prst="rect">
            <a:avLst/>
          </a:prstGeom>
        </p:spPr>
      </p:pic>
    </p:spTree>
    <p:extLst>
      <p:ext uri="{BB962C8B-B14F-4D97-AF65-F5344CB8AC3E}">
        <p14:creationId xmlns:p14="http://schemas.microsoft.com/office/powerpoint/2010/main" val="288453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Why learn PostgreSQL</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6" y="1225937"/>
            <a:ext cx="2778055" cy="35047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The number of popular database engines can be counted on one hand.</a:t>
            </a:r>
          </a:p>
          <a:p>
            <a:endParaRPr lang="en-US" sz="1600" dirty="0"/>
          </a:p>
          <a:p>
            <a:r>
              <a:rPr lang="en-US" sz="1600" dirty="0"/>
              <a:t>Knowing the top 4 databases will make you more marketable.</a:t>
            </a:r>
          </a:p>
          <a:p>
            <a:endParaRPr lang="en-US" sz="1600" dirty="0"/>
          </a:p>
          <a:p>
            <a:r>
              <a:rPr lang="en-US" sz="1600" dirty="0"/>
              <a:t>I decided to learn PostgreSQL since it is open source.</a:t>
            </a:r>
          </a:p>
          <a:p>
            <a:endParaRPr lang="en-US" sz="1800" dirty="0"/>
          </a:p>
        </p:txBody>
      </p:sp>
      <p:pic>
        <p:nvPicPr>
          <p:cNvPr id="3" name="Picture 2" descr="A screenshot of a computer&#10;&#10;Description automatically generated">
            <a:extLst>
              <a:ext uri="{FF2B5EF4-FFF2-40B4-BE49-F238E27FC236}">
                <a16:creationId xmlns:a16="http://schemas.microsoft.com/office/drawing/2014/main" id="{C38CC765-EAB4-A465-E5CD-75FC4C2698C9}"/>
              </a:ext>
            </a:extLst>
          </p:cNvPr>
          <p:cNvPicPr>
            <a:picLocks noChangeAspect="1"/>
          </p:cNvPicPr>
          <p:nvPr/>
        </p:nvPicPr>
        <p:blipFill>
          <a:blip r:embed="rId2"/>
          <a:stretch>
            <a:fillRect/>
          </a:stretch>
        </p:blipFill>
        <p:spPr>
          <a:xfrm>
            <a:off x="3217482" y="1690290"/>
            <a:ext cx="5427754" cy="2195405"/>
          </a:xfrm>
          <a:prstGeom prst="rect">
            <a:avLst/>
          </a:prstGeom>
        </p:spPr>
      </p:pic>
    </p:spTree>
    <p:extLst>
      <p:ext uri="{BB962C8B-B14F-4D97-AF65-F5344CB8AC3E}">
        <p14:creationId xmlns:p14="http://schemas.microsoft.com/office/powerpoint/2010/main" val="11619825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D911-5020-9ED5-7380-DCF6B55DF5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650DBE-AE62-7FE8-350E-72E8616C85A9}"/>
              </a:ext>
            </a:extLst>
          </p:cNvPr>
          <p:cNvSpPr>
            <a:spLocks noGrp="1"/>
          </p:cNvSpPr>
          <p:nvPr>
            <p:ph type="title"/>
          </p:nvPr>
        </p:nvSpPr>
        <p:spPr/>
        <p:txBody>
          <a:bodyPr/>
          <a:lstStyle/>
          <a:p>
            <a:r>
              <a:rPr lang="en-US" dirty="0">
                <a:solidFill>
                  <a:schemeClr val="tx1">
                    <a:lumMod val="65000"/>
                    <a:lumOff val="35000"/>
                  </a:schemeClr>
                </a:solidFill>
              </a:rPr>
              <a:t>Database Inventory</a:t>
            </a:r>
          </a:p>
        </p:txBody>
      </p:sp>
      <p:sp>
        <p:nvSpPr>
          <p:cNvPr id="5" name="Text Placeholder 2">
            <a:extLst>
              <a:ext uri="{FF2B5EF4-FFF2-40B4-BE49-F238E27FC236}">
                <a16:creationId xmlns:a16="http://schemas.microsoft.com/office/drawing/2014/main" id="{C5C215BC-2DB8-90B4-F0BE-6CB686D08671}"/>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Every database migration starts with an inventory.  </a:t>
            </a:r>
          </a:p>
          <a:p>
            <a:pPr marL="0" indent="0">
              <a:buNone/>
            </a:pPr>
            <a:r>
              <a:rPr lang="en-US" sz="1800" dirty="0"/>
              <a:t>Ask the SME questions to understand the project.</a:t>
            </a:r>
          </a:p>
          <a:p>
            <a:pPr marL="0" indent="0">
              <a:buNone/>
            </a:pPr>
            <a:endParaRPr lang="en-US" sz="1800" dirty="0"/>
          </a:p>
          <a:p>
            <a:pPr marL="0" indent="0">
              <a:buNone/>
            </a:pPr>
            <a:endParaRPr lang="en-US" sz="1800" dirty="0"/>
          </a:p>
          <a:p>
            <a:pPr marL="342900" indent="-342900">
              <a:buFont typeface="+mj-lt"/>
              <a:buAutoNum type="arabicPeriod"/>
            </a:pPr>
            <a:r>
              <a:rPr lang="en-US" sz="1800" dirty="0"/>
              <a:t>How many databases?  - current size vs expected growth</a:t>
            </a:r>
          </a:p>
          <a:p>
            <a:pPr marL="342900" indent="-342900">
              <a:buFont typeface="+mj-lt"/>
              <a:buAutoNum type="arabicPeriod"/>
            </a:pPr>
            <a:r>
              <a:rPr lang="en-US" sz="1800" dirty="0"/>
              <a:t>Are the databases OLTP or OLAP?  -  dictates storage options</a:t>
            </a:r>
          </a:p>
          <a:p>
            <a:pPr marL="342900" indent="-342900">
              <a:buFont typeface="+mj-lt"/>
              <a:buAutoNum type="arabicPeriod"/>
            </a:pPr>
            <a:r>
              <a:rPr lang="en-US" sz="1800" dirty="0"/>
              <a:t>Are the databases tightly coupled?  - cross database queries</a:t>
            </a:r>
          </a:p>
          <a:p>
            <a:pPr marL="342900" indent="-342900">
              <a:buFont typeface="+mj-lt"/>
              <a:buAutoNum type="arabicPeriod"/>
            </a:pPr>
            <a:r>
              <a:rPr lang="en-US" sz="1800" dirty="0"/>
              <a:t>Do you need HA and/</a:t>
            </a:r>
            <a:r>
              <a:rPr lang="en-US" sz="1800"/>
              <a:t>or DR?  </a:t>
            </a:r>
            <a:r>
              <a:rPr lang="en-US" sz="1800" dirty="0"/>
              <a:t>- defines infrastructure</a:t>
            </a:r>
          </a:p>
          <a:p>
            <a:pPr marL="342900" indent="-342900">
              <a:buFont typeface="+mj-lt"/>
              <a:buAutoNum type="arabicPeriod"/>
            </a:pPr>
            <a:r>
              <a:rPr lang="en-US" sz="1800" dirty="0"/>
              <a:t>Additional configuration?  - full text index or geo-spatial features?</a:t>
            </a:r>
          </a:p>
          <a:p>
            <a:pPr marL="0" indent="0">
              <a:buNone/>
            </a:pPr>
            <a:endParaRPr lang="en-US" sz="1800" dirty="0"/>
          </a:p>
          <a:p>
            <a:pPr marL="0" indent="0">
              <a:buNone/>
            </a:pPr>
            <a:endParaRPr lang="en-US" sz="1800" dirty="0"/>
          </a:p>
          <a:p>
            <a:endParaRPr lang="en-US" sz="1800" dirty="0"/>
          </a:p>
          <a:p>
            <a:endParaRPr lang="en-US" sz="1800" dirty="0"/>
          </a:p>
        </p:txBody>
      </p:sp>
      <p:pic>
        <p:nvPicPr>
          <p:cNvPr id="7" name="Picture 6" descr="A logo with a box and letters&#10;&#10;Description automatically generated">
            <a:extLst>
              <a:ext uri="{FF2B5EF4-FFF2-40B4-BE49-F238E27FC236}">
                <a16:creationId xmlns:a16="http://schemas.microsoft.com/office/drawing/2014/main" id="{ECF18670-C6E5-C163-0DEE-B1DA46CEB5F5}"/>
              </a:ext>
            </a:extLst>
          </p:cNvPr>
          <p:cNvPicPr>
            <a:picLocks noChangeAspect="1"/>
          </p:cNvPicPr>
          <p:nvPr/>
        </p:nvPicPr>
        <p:blipFill>
          <a:blip r:embed="rId2"/>
          <a:stretch>
            <a:fillRect/>
          </a:stretch>
        </p:blipFill>
        <p:spPr>
          <a:xfrm>
            <a:off x="7427658" y="1080056"/>
            <a:ext cx="1459402" cy="1209664"/>
          </a:xfrm>
          <a:prstGeom prst="rect">
            <a:avLst/>
          </a:prstGeom>
        </p:spPr>
      </p:pic>
    </p:spTree>
    <p:extLst>
      <p:ext uri="{BB962C8B-B14F-4D97-AF65-F5344CB8AC3E}">
        <p14:creationId xmlns:p14="http://schemas.microsoft.com/office/powerpoint/2010/main" val="10398654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ABF8E-F67E-F496-41F5-7C928F7A24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966CCF-8452-7509-D356-3F3E8B276830}"/>
              </a:ext>
            </a:extLst>
          </p:cNvPr>
          <p:cNvSpPr>
            <a:spLocks noGrp="1"/>
          </p:cNvSpPr>
          <p:nvPr>
            <p:ph type="title"/>
          </p:nvPr>
        </p:nvSpPr>
        <p:spPr/>
        <p:txBody>
          <a:bodyPr/>
          <a:lstStyle/>
          <a:p>
            <a:r>
              <a:rPr lang="en-US" dirty="0">
                <a:solidFill>
                  <a:schemeClr val="tx1">
                    <a:lumMod val="65000"/>
                    <a:lumOff val="35000"/>
                  </a:schemeClr>
                </a:solidFill>
              </a:rPr>
              <a:t>Baseline Resource Usage</a:t>
            </a:r>
          </a:p>
        </p:txBody>
      </p:sp>
      <p:sp>
        <p:nvSpPr>
          <p:cNvPr id="5" name="Text Placeholder 2">
            <a:extLst>
              <a:ext uri="{FF2B5EF4-FFF2-40B4-BE49-F238E27FC236}">
                <a16:creationId xmlns:a16="http://schemas.microsoft.com/office/drawing/2014/main" id="{CC3E639C-52E1-BACC-F380-D74D8868FF24}"/>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a:p>
            <a:pPr marL="342900" indent="-342900">
              <a:buFont typeface="+mj-lt"/>
              <a:buAutoNum type="arabicPeriod"/>
            </a:pPr>
            <a:r>
              <a:rPr lang="en-US" sz="1800" dirty="0"/>
              <a:t>How much memory allocated vs used?</a:t>
            </a:r>
          </a:p>
          <a:p>
            <a:pPr marL="342900" indent="-342900">
              <a:buFont typeface="+mj-lt"/>
              <a:buAutoNum type="arabicPeriod"/>
            </a:pPr>
            <a:r>
              <a:rPr lang="en-US" sz="1800" dirty="0"/>
              <a:t>How much storage used vs available?</a:t>
            </a:r>
          </a:p>
          <a:p>
            <a:pPr marL="342900" indent="-342900">
              <a:buFont typeface="+mj-lt"/>
              <a:buAutoNum type="arabicPeriod"/>
            </a:pPr>
            <a:r>
              <a:rPr lang="en-US" sz="1800" dirty="0"/>
              <a:t>What are the IOPS on current system?</a:t>
            </a:r>
          </a:p>
          <a:p>
            <a:pPr marL="342900" indent="-342900">
              <a:buFont typeface="+mj-lt"/>
              <a:buAutoNum type="arabicPeriod"/>
            </a:pPr>
            <a:r>
              <a:rPr lang="en-US" sz="1800" dirty="0"/>
              <a:t>How many connections per hour?</a:t>
            </a:r>
          </a:p>
          <a:p>
            <a:pPr marL="342900" indent="-342900">
              <a:buFont typeface="+mj-lt"/>
              <a:buAutoNum type="arabicPeriod"/>
            </a:pPr>
            <a:r>
              <a:rPr lang="en-US" sz="1800" dirty="0"/>
              <a:t>Are there performance issues?</a:t>
            </a:r>
          </a:p>
          <a:p>
            <a:pPr marL="342900" indent="-342900">
              <a:buFont typeface="+mj-lt"/>
              <a:buAutoNum type="arabicPeriod"/>
            </a:pPr>
            <a:endParaRPr lang="en-US" sz="1800" dirty="0"/>
          </a:p>
          <a:p>
            <a:pPr marL="342900" indent="-342900">
              <a:buFont typeface="+mj-lt"/>
              <a:buAutoNum type="arabicPeriod"/>
            </a:pPr>
            <a:endParaRPr lang="en-US" sz="1800" dirty="0"/>
          </a:p>
          <a:p>
            <a:pPr marL="0" indent="0">
              <a:buNone/>
            </a:pPr>
            <a:r>
              <a:rPr lang="en-US" sz="1600" dirty="0">
                <a:solidFill>
                  <a:srgbClr val="CE108B"/>
                </a:solidFill>
              </a:rPr>
              <a:t>* When possible, use a tool to collect the data of the old vs new system.</a:t>
            </a:r>
          </a:p>
          <a:p>
            <a:pPr marL="0" indent="0">
              <a:buNone/>
            </a:pPr>
            <a:endParaRPr lang="en-US" sz="1800" dirty="0"/>
          </a:p>
          <a:p>
            <a:pPr marL="0" indent="0">
              <a:buNone/>
            </a:pPr>
            <a:endParaRPr lang="en-US" sz="1800" dirty="0"/>
          </a:p>
          <a:p>
            <a:endParaRPr lang="en-US" sz="1800" dirty="0"/>
          </a:p>
          <a:p>
            <a:endParaRPr lang="en-US" sz="1800" dirty="0"/>
          </a:p>
        </p:txBody>
      </p:sp>
      <p:pic>
        <p:nvPicPr>
          <p:cNvPr id="3" name="Picture 2" descr="A purple circle with a white text&#10;&#10;Description automatically generated">
            <a:extLst>
              <a:ext uri="{FF2B5EF4-FFF2-40B4-BE49-F238E27FC236}">
                <a16:creationId xmlns:a16="http://schemas.microsoft.com/office/drawing/2014/main" id="{59392D99-E54C-15D4-CB31-0389DF517E6E}"/>
              </a:ext>
            </a:extLst>
          </p:cNvPr>
          <p:cNvPicPr>
            <a:picLocks noChangeAspect="1"/>
          </p:cNvPicPr>
          <p:nvPr/>
        </p:nvPicPr>
        <p:blipFill>
          <a:blip r:embed="rId2"/>
          <a:stretch>
            <a:fillRect/>
          </a:stretch>
        </p:blipFill>
        <p:spPr>
          <a:xfrm>
            <a:off x="6438584" y="1225937"/>
            <a:ext cx="2448476" cy="1377268"/>
          </a:xfrm>
          <a:prstGeom prst="rect">
            <a:avLst/>
          </a:prstGeom>
        </p:spPr>
      </p:pic>
    </p:spTree>
    <p:extLst>
      <p:ext uri="{BB962C8B-B14F-4D97-AF65-F5344CB8AC3E}">
        <p14:creationId xmlns:p14="http://schemas.microsoft.com/office/powerpoint/2010/main" val="8621531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4BC88-12AD-2C4F-40FC-73E582D076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29906A-7FBC-8E44-8142-79AC00F48B8F}"/>
              </a:ext>
            </a:extLst>
          </p:cNvPr>
          <p:cNvSpPr>
            <a:spLocks noGrp="1"/>
          </p:cNvSpPr>
          <p:nvPr>
            <p:ph type="title"/>
          </p:nvPr>
        </p:nvSpPr>
        <p:spPr/>
        <p:txBody>
          <a:bodyPr/>
          <a:lstStyle/>
          <a:p>
            <a:r>
              <a:rPr lang="en-US" dirty="0">
                <a:solidFill>
                  <a:schemeClr val="tx1">
                    <a:lumMod val="65000"/>
                    <a:lumOff val="35000"/>
                  </a:schemeClr>
                </a:solidFill>
              </a:rPr>
              <a:t>Cloud Service Choices</a:t>
            </a:r>
          </a:p>
        </p:txBody>
      </p:sp>
      <p:sp>
        <p:nvSpPr>
          <p:cNvPr id="5" name="Text Placeholder 2">
            <a:extLst>
              <a:ext uri="{FF2B5EF4-FFF2-40B4-BE49-F238E27FC236}">
                <a16:creationId xmlns:a16="http://schemas.microsoft.com/office/drawing/2014/main" id="{842EDDCC-6CB1-3880-AD92-C1C1BE153A6B}"/>
              </a:ext>
            </a:extLst>
          </p:cNvPr>
          <p:cNvSpPr txBox="1">
            <a:spLocks/>
          </p:cNvSpPr>
          <p:nvPr/>
        </p:nvSpPr>
        <p:spPr>
          <a:xfrm>
            <a:off x="329291" y="4142909"/>
            <a:ext cx="5867469" cy="3988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rgbClr val="CE108B"/>
                </a:solidFill>
              </a:rPr>
              <a:t>* Decide between IaaS (more control) and PaaS (less control).</a:t>
            </a:r>
          </a:p>
          <a:p>
            <a:endParaRPr lang="en-US" sz="1800" dirty="0">
              <a:solidFill>
                <a:srgbClr val="CE108B"/>
              </a:solidFill>
            </a:endParaRPr>
          </a:p>
          <a:p>
            <a:endParaRPr lang="en-US" sz="1800" dirty="0"/>
          </a:p>
          <a:p>
            <a:endParaRPr lang="en-US" sz="1800" dirty="0"/>
          </a:p>
        </p:txBody>
      </p:sp>
      <p:pic>
        <p:nvPicPr>
          <p:cNvPr id="7" name="Picture 6" descr="A diagram of software development with Ryugyong Hotel in the background&#10;&#10;Description automatically generated">
            <a:extLst>
              <a:ext uri="{FF2B5EF4-FFF2-40B4-BE49-F238E27FC236}">
                <a16:creationId xmlns:a16="http://schemas.microsoft.com/office/drawing/2014/main" id="{90FE483F-ACBD-1296-058D-583DA1121789}"/>
              </a:ext>
            </a:extLst>
          </p:cNvPr>
          <p:cNvPicPr>
            <a:picLocks noChangeAspect="1"/>
          </p:cNvPicPr>
          <p:nvPr/>
        </p:nvPicPr>
        <p:blipFill>
          <a:blip r:embed="rId2"/>
          <a:stretch>
            <a:fillRect/>
          </a:stretch>
        </p:blipFill>
        <p:spPr>
          <a:xfrm>
            <a:off x="447389" y="1197125"/>
            <a:ext cx="5696476" cy="2627855"/>
          </a:xfrm>
          <a:prstGeom prst="rect">
            <a:avLst/>
          </a:prstGeom>
        </p:spPr>
      </p:pic>
      <p:pic>
        <p:nvPicPr>
          <p:cNvPr id="9" name="Picture 8" descr="A blue cloud with white text&#10;&#10;Description automatically generated">
            <a:extLst>
              <a:ext uri="{FF2B5EF4-FFF2-40B4-BE49-F238E27FC236}">
                <a16:creationId xmlns:a16="http://schemas.microsoft.com/office/drawing/2014/main" id="{051E12FC-B58E-843C-4140-C6E4D8DAFA3D}"/>
              </a:ext>
            </a:extLst>
          </p:cNvPr>
          <p:cNvPicPr>
            <a:picLocks noChangeAspect="1"/>
          </p:cNvPicPr>
          <p:nvPr/>
        </p:nvPicPr>
        <p:blipFill>
          <a:blip r:embed="rId3"/>
          <a:stretch>
            <a:fillRect/>
          </a:stretch>
        </p:blipFill>
        <p:spPr>
          <a:xfrm>
            <a:off x="6424479" y="1286060"/>
            <a:ext cx="1420717" cy="870981"/>
          </a:xfrm>
          <a:prstGeom prst="rect">
            <a:avLst/>
          </a:prstGeom>
        </p:spPr>
      </p:pic>
      <p:pic>
        <p:nvPicPr>
          <p:cNvPr id="11" name="Picture 10" descr="A logo for a cloud&#10;&#10;Description automatically generated">
            <a:extLst>
              <a:ext uri="{FF2B5EF4-FFF2-40B4-BE49-F238E27FC236}">
                <a16:creationId xmlns:a16="http://schemas.microsoft.com/office/drawing/2014/main" id="{392700C2-642D-1590-61F7-DCB996819ADC}"/>
              </a:ext>
            </a:extLst>
          </p:cNvPr>
          <p:cNvPicPr>
            <a:picLocks noChangeAspect="1"/>
          </p:cNvPicPr>
          <p:nvPr/>
        </p:nvPicPr>
        <p:blipFill>
          <a:blip r:embed="rId4"/>
          <a:stretch>
            <a:fillRect/>
          </a:stretch>
        </p:blipFill>
        <p:spPr>
          <a:xfrm>
            <a:off x="7747839" y="2157041"/>
            <a:ext cx="1144889" cy="695679"/>
          </a:xfrm>
          <a:prstGeom prst="rect">
            <a:avLst/>
          </a:prstGeom>
        </p:spPr>
      </p:pic>
      <p:pic>
        <p:nvPicPr>
          <p:cNvPr id="17" name="Picture 16" descr="A logo of a cloud&#10;&#10;Description automatically generated">
            <a:extLst>
              <a:ext uri="{FF2B5EF4-FFF2-40B4-BE49-F238E27FC236}">
                <a16:creationId xmlns:a16="http://schemas.microsoft.com/office/drawing/2014/main" id="{36E005DD-C745-119F-459F-2D75464D7E7F}"/>
              </a:ext>
            </a:extLst>
          </p:cNvPr>
          <p:cNvPicPr>
            <a:picLocks noChangeAspect="1"/>
          </p:cNvPicPr>
          <p:nvPr/>
        </p:nvPicPr>
        <p:blipFill>
          <a:blip r:embed="rId5"/>
          <a:stretch>
            <a:fillRect/>
          </a:stretch>
        </p:blipFill>
        <p:spPr>
          <a:xfrm>
            <a:off x="6446266" y="2626892"/>
            <a:ext cx="1301573" cy="1304197"/>
          </a:xfrm>
          <a:prstGeom prst="rect">
            <a:avLst/>
          </a:prstGeom>
        </p:spPr>
      </p:pic>
    </p:spTree>
    <p:extLst>
      <p:ext uri="{BB962C8B-B14F-4D97-AF65-F5344CB8AC3E}">
        <p14:creationId xmlns:p14="http://schemas.microsoft.com/office/powerpoint/2010/main" val="1844672947"/>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1_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9" ma:contentTypeDescription="Create a new document." ma:contentTypeScope="" ma:versionID="ccc5ad4ca152208d453192be90424cec">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6a30ff04eee07dcd8c073745cae5653c"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2.xml><?xml version="1.0" encoding="utf-8"?>
<ds:datastoreItem xmlns:ds="http://schemas.openxmlformats.org/officeDocument/2006/customXml" ds:itemID="{AB3DB80C-1E7C-48F0-9EFD-703222EF80D6}">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14266F-2521-4BD1-B40E-70FEF353EEC2}">
  <ds:schemaRefs>
    <ds:schemaRef ds:uri="http://www.w3.org/XML/1998/namespace"/>
    <ds:schemaRef ds:uri="http://purl.org/dc/elements/1.1/"/>
    <ds:schemaRef ds:uri="http://purl.org/dc/dcmitype/"/>
    <ds:schemaRef ds:uri="http://purl.org/dc/terms/"/>
    <ds:schemaRef ds:uri="68201248-332f-4b19-a564-5b53df1aa731"/>
    <ds:schemaRef ds:uri="http://schemas.microsoft.com/office/infopath/2007/PartnerControls"/>
    <ds:schemaRef ds:uri="http://schemas.microsoft.com/office/2006/documentManagement/types"/>
    <ds:schemaRef ds:uri="http://schemas.openxmlformats.org/package/2006/metadata/core-properties"/>
    <ds:schemaRef ds:uri="2c4b7055-2425-4510-9a7f-db214c51849b"/>
    <ds:schemaRef ds:uri="http://schemas.microsoft.com/office/2006/metadata/properties"/>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otalTime>3151</TotalTime>
  <Words>1546</Words>
  <Application>Microsoft Office PowerPoint</Application>
  <PresentationFormat>On-screen Show (16:9)</PresentationFormat>
  <Paragraphs>243</Paragraphs>
  <Slides>27</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27</vt:i4>
      </vt:variant>
    </vt:vector>
  </HeadingPairs>
  <TitlesOfParts>
    <vt:vector size="44" baseType="lpstr">
      <vt:lpstr>Arial</vt:lpstr>
      <vt:lpstr>Calibri</vt:lpstr>
      <vt:lpstr>Calibri Light</vt:lpstr>
      <vt:lpstr>Graphik Meetup</vt:lpstr>
      <vt:lpstr>IBM Plex Sans</vt:lpstr>
      <vt:lpstr>IBM Plex Sans Medium</vt:lpstr>
      <vt:lpstr>IBM Plex Sans SemiBold</vt:lpstr>
      <vt:lpstr>Roboto</vt:lpstr>
      <vt:lpstr>Roboto Regular</vt:lpstr>
      <vt:lpstr>Segoe UI Light</vt:lpstr>
      <vt:lpstr>Segoe UI Semilight</vt:lpstr>
      <vt:lpstr>Verdana</vt:lpstr>
      <vt:lpstr>Wingdings</vt:lpstr>
      <vt:lpstr>1_Office Theme</vt:lpstr>
      <vt:lpstr>WHITE TEMPLATE</vt:lpstr>
      <vt:lpstr>Redgate theme v2</vt:lpstr>
      <vt:lpstr>1_Redgate theme v2</vt:lpstr>
      <vt:lpstr>    Moving on up to the cloud, with a PostgreSQL database in the sky</vt:lpstr>
      <vt:lpstr>1970 Television Sitcoms</vt:lpstr>
      <vt:lpstr>Purpose</vt:lpstr>
      <vt:lpstr>Topics – Migration Methodolgy</vt:lpstr>
      <vt:lpstr>History Lesson</vt:lpstr>
      <vt:lpstr>Why learn PostgreSQL</vt:lpstr>
      <vt:lpstr>Database Inventory</vt:lpstr>
      <vt:lpstr>Baseline Resource Usage</vt:lpstr>
      <vt:lpstr>Cloud Service Choices</vt:lpstr>
      <vt:lpstr>Infrastructure Deployment</vt:lpstr>
      <vt:lpstr>Pubs Database</vt:lpstr>
      <vt:lpstr>Inventory database</vt:lpstr>
      <vt:lpstr>Convert Table Definitions</vt:lpstr>
      <vt:lpstr>Database Tools</vt:lpstr>
      <vt:lpstr>Create Empty Tables</vt:lpstr>
      <vt:lpstr>Migrate Data</vt:lpstr>
      <vt:lpstr>Modernizing Code</vt:lpstr>
      <vt:lpstr>System Access</vt:lpstr>
      <vt:lpstr>Multi-Version Concurrency Control (MVCC)</vt:lpstr>
      <vt:lpstr>Issues with MVCC</vt:lpstr>
      <vt:lpstr>System Monitoring</vt:lpstr>
      <vt:lpstr>Other Topics</vt:lpstr>
      <vt:lpstr>High Availability – Azure SQL DB - Flexible Server</vt:lpstr>
      <vt:lpstr>Summary</vt:lpstr>
      <vt:lpstr>References - Page 1</vt:lpstr>
      <vt:lpstr>References - Page 2</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474</cp:revision>
  <dcterms:modified xsi:type="dcterms:W3CDTF">2024-03-28T17:11:54Z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